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7"/>
  </p:notesMasterIdLst>
  <p:sldIdLst>
    <p:sldId id="256" r:id="rId2"/>
    <p:sldId id="286" r:id="rId3"/>
    <p:sldId id="258" r:id="rId4"/>
    <p:sldId id="259" r:id="rId5"/>
    <p:sldId id="263" r:id="rId6"/>
    <p:sldId id="261" r:id="rId7"/>
    <p:sldId id="262" r:id="rId8"/>
    <p:sldId id="264" r:id="rId9"/>
    <p:sldId id="287" r:id="rId10"/>
    <p:sldId id="257" r:id="rId11"/>
    <p:sldId id="266" r:id="rId12"/>
    <p:sldId id="288" r:id="rId13"/>
    <p:sldId id="268" r:id="rId14"/>
    <p:sldId id="346" r:id="rId15"/>
    <p:sldId id="270" r:id="rId16"/>
    <p:sldId id="269" r:id="rId17"/>
    <p:sldId id="274" r:id="rId18"/>
    <p:sldId id="289" r:id="rId19"/>
    <p:sldId id="271" r:id="rId20"/>
    <p:sldId id="272" r:id="rId21"/>
    <p:sldId id="290" r:id="rId22"/>
    <p:sldId id="293" r:id="rId23"/>
    <p:sldId id="296" r:id="rId24"/>
    <p:sldId id="294" r:id="rId25"/>
    <p:sldId id="292" r:id="rId26"/>
    <p:sldId id="295" r:id="rId27"/>
    <p:sldId id="335" r:id="rId28"/>
    <p:sldId id="329" r:id="rId29"/>
    <p:sldId id="297" r:id="rId30"/>
    <p:sldId id="343" r:id="rId31"/>
    <p:sldId id="276" r:id="rId32"/>
    <p:sldId id="283" r:id="rId33"/>
    <p:sldId id="298" r:id="rId34"/>
    <p:sldId id="277" r:id="rId35"/>
    <p:sldId id="344" r:id="rId36"/>
    <p:sldId id="299" r:id="rId37"/>
    <p:sldId id="300" r:id="rId38"/>
    <p:sldId id="301" r:id="rId39"/>
    <p:sldId id="302" r:id="rId40"/>
    <p:sldId id="303" r:id="rId41"/>
    <p:sldId id="339" r:id="rId42"/>
    <p:sldId id="304" r:id="rId43"/>
    <p:sldId id="307" r:id="rId44"/>
    <p:sldId id="306" r:id="rId45"/>
    <p:sldId id="308" r:id="rId46"/>
    <p:sldId id="325" r:id="rId47"/>
    <p:sldId id="336" r:id="rId48"/>
    <p:sldId id="326" r:id="rId49"/>
    <p:sldId id="327" r:id="rId50"/>
    <p:sldId id="310" r:id="rId51"/>
    <p:sldId id="311" r:id="rId52"/>
    <p:sldId id="312" r:id="rId53"/>
    <p:sldId id="345" r:id="rId54"/>
    <p:sldId id="340" r:id="rId55"/>
    <p:sldId id="341" r:id="rId56"/>
    <p:sldId id="314" r:id="rId57"/>
    <p:sldId id="316" r:id="rId58"/>
    <p:sldId id="338" r:id="rId59"/>
    <p:sldId id="337" r:id="rId60"/>
    <p:sldId id="278" r:id="rId61"/>
    <p:sldId id="279" r:id="rId62"/>
    <p:sldId id="317" r:id="rId63"/>
    <p:sldId id="281" r:id="rId64"/>
    <p:sldId id="282" r:id="rId65"/>
    <p:sldId id="319" r:id="rId66"/>
    <p:sldId id="320" r:id="rId67"/>
    <p:sldId id="321" r:id="rId68"/>
    <p:sldId id="322" r:id="rId69"/>
    <p:sldId id="318" r:id="rId70"/>
    <p:sldId id="328" r:id="rId71"/>
    <p:sldId id="324" r:id="rId72"/>
    <p:sldId id="323" r:id="rId73"/>
    <p:sldId id="330" r:id="rId74"/>
    <p:sldId id="347" r:id="rId75"/>
    <p:sldId id="332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J1fV+p8PBU4GiShxX7q6hg==" hashData="0YBUf1prj3j+ECYBvINe21nXDfW7moroRx5lR/G+cEfJJf3La+nSE1CbhZ1WfRdKbZTrONUaOTw5fpsKvHeff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2" autoAdjust="0"/>
  </p:normalViewPr>
  <p:slideViewPr>
    <p:cSldViewPr snapToGrid="0">
      <p:cViewPr varScale="1">
        <p:scale>
          <a:sx n="64" d="100"/>
          <a:sy n="64" d="100"/>
        </p:scale>
        <p:origin x="6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D6C281-2CAA-40F3-BE42-ED0125CFC6D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7193C16-9EAC-42F5-8BAD-D9ED6E4AE386}">
      <dgm:prSet phldrT="[Text]" custT="1"/>
      <dgm:spPr/>
      <dgm:t>
        <a:bodyPr/>
        <a:lstStyle/>
        <a:p>
          <a:r>
            <a:rPr lang="en-US" sz="2800" dirty="0"/>
            <a:t>Permanent</a:t>
          </a:r>
          <a:endParaRPr lang="en-IN" sz="2800" dirty="0"/>
        </a:p>
      </dgm:t>
    </dgm:pt>
    <dgm:pt modelId="{8BAF7F78-E142-4C3F-AE84-ACB594C87866}" type="parTrans" cxnId="{39D1455C-B005-4EDC-8F91-060CC8309660}">
      <dgm:prSet/>
      <dgm:spPr/>
      <dgm:t>
        <a:bodyPr/>
        <a:lstStyle/>
        <a:p>
          <a:endParaRPr lang="en-IN" sz="1600"/>
        </a:p>
      </dgm:t>
    </dgm:pt>
    <dgm:pt modelId="{5F2DD708-3E85-4858-90CC-6B998B93908C}" type="sibTrans" cxnId="{39D1455C-B005-4EDC-8F91-060CC8309660}">
      <dgm:prSet/>
      <dgm:spPr/>
      <dgm:t>
        <a:bodyPr/>
        <a:lstStyle/>
        <a:p>
          <a:endParaRPr lang="en-IN" sz="1600"/>
        </a:p>
      </dgm:t>
    </dgm:pt>
    <dgm:pt modelId="{A43F3CBB-B170-42C3-AAB8-E016C8A93A1F}">
      <dgm:prSet phldrT="[Text]" custT="1"/>
      <dgm:spPr/>
      <dgm:t>
        <a:bodyPr/>
        <a:lstStyle/>
        <a:p>
          <a:r>
            <a:rPr lang="en-US" sz="2000" dirty="0"/>
            <a:t>Thyroid agenesis/dysgenesis</a:t>
          </a:r>
          <a:endParaRPr lang="en-IN" sz="2000" dirty="0"/>
        </a:p>
      </dgm:t>
    </dgm:pt>
    <dgm:pt modelId="{9E0B2844-94F9-4B0F-90E5-BD602E18B157}" type="parTrans" cxnId="{5E6948A1-7718-447F-A3EB-167B374608A3}">
      <dgm:prSet/>
      <dgm:spPr/>
      <dgm:t>
        <a:bodyPr/>
        <a:lstStyle/>
        <a:p>
          <a:endParaRPr lang="en-IN" sz="1600"/>
        </a:p>
      </dgm:t>
    </dgm:pt>
    <dgm:pt modelId="{93C5445A-B39E-445D-841D-0DEA8724DD15}" type="sibTrans" cxnId="{5E6948A1-7718-447F-A3EB-167B374608A3}">
      <dgm:prSet/>
      <dgm:spPr/>
      <dgm:t>
        <a:bodyPr/>
        <a:lstStyle/>
        <a:p>
          <a:endParaRPr lang="en-IN" sz="1600"/>
        </a:p>
      </dgm:t>
    </dgm:pt>
    <dgm:pt modelId="{B985D4F9-E0B4-45A4-BB61-CBA162F3797F}">
      <dgm:prSet phldrT="[Text]" custT="1"/>
      <dgm:spPr/>
      <dgm:t>
        <a:bodyPr/>
        <a:lstStyle/>
        <a:p>
          <a:r>
            <a:rPr lang="en-US" sz="2000" dirty="0"/>
            <a:t>Ectopic thyroid </a:t>
          </a:r>
          <a:endParaRPr lang="en-IN" sz="2000" dirty="0"/>
        </a:p>
      </dgm:t>
    </dgm:pt>
    <dgm:pt modelId="{96662BB7-E8B1-4E4D-8677-214485012A54}" type="parTrans" cxnId="{A8FCFEF2-B7BE-4C7A-AE41-CE1978B86139}">
      <dgm:prSet/>
      <dgm:spPr/>
      <dgm:t>
        <a:bodyPr/>
        <a:lstStyle/>
        <a:p>
          <a:endParaRPr lang="en-IN" sz="1600"/>
        </a:p>
      </dgm:t>
    </dgm:pt>
    <dgm:pt modelId="{1C929A8C-C8C9-4F6F-B41B-B17C1D3A97A9}" type="sibTrans" cxnId="{A8FCFEF2-B7BE-4C7A-AE41-CE1978B86139}">
      <dgm:prSet/>
      <dgm:spPr/>
      <dgm:t>
        <a:bodyPr/>
        <a:lstStyle/>
        <a:p>
          <a:endParaRPr lang="en-IN" sz="1600"/>
        </a:p>
      </dgm:t>
    </dgm:pt>
    <dgm:pt modelId="{92D909F4-4211-4A3D-8C88-28AAE1FB7C21}">
      <dgm:prSet phldrT="[Text]" custT="1"/>
      <dgm:spPr/>
      <dgm:t>
        <a:bodyPr/>
        <a:lstStyle/>
        <a:p>
          <a:r>
            <a:rPr lang="en-US" sz="2800" dirty="0"/>
            <a:t>Transient</a:t>
          </a:r>
          <a:endParaRPr lang="en-IN" sz="2800" dirty="0"/>
        </a:p>
      </dgm:t>
    </dgm:pt>
    <dgm:pt modelId="{FE718FA3-F6AF-428F-A16E-BC3A597C1613}" type="parTrans" cxnId="{C7220CE9-2D26-4818-8FEC-F6E0F8A6F0B6}">
      <dgm:prSet/>
      <dgm:spPr/>
      <dgm:t>
        <a:bodyPr/>
        <a:lstStyle/>
        <a:p>
          <a:endParaRPr lang="en-IN" sz="1600"/>
        </a:p>
      </dgm:t>
    </dgm:pt>
    <dgm:pt modelId="{F46C499D-0540-4794-810A-7CDF55750005}" type="sibTrans" cxnId="{C7220CE9-2D26-4818-8FEC-F6E0F8A6F0B6}">
      <dgm:prSet/>
      <dgm:spPr/>
      <dgm:t>
        <a:bodyPr/>
        <a:lstStyle/>
        <a:p>
          <a:endParaRPr lang="en-IN" sz="1600"/>
        </a:p>
      </dgm:t>
    </dgm:pt>
    <dgm:pt modelId="{C7FEF830-1C0A-4E5E-9909-24CE8AAA5446}">
      <dgm:prSet phldrT="[Text]" custT="1"/>
      <dgm:spPr/>
      <dgm:t>
        <a:bodyPr/>
        <a:lstStyle/>
        <a:p>
          <a:r>
            <a:rPr lang="en-US" sz="2000" dirty="0"/>
            <a:t>Maternal thyroid antibodies </a:t>
          </a:r>
          <a:endParaRPr lang="en-IN" sz="2000" dirty="0"/>
        </a:p>
      </dgm:t>
    </dgm:pt>
    <dgm:pt modelId="{70E9FA75-C766-47B3-A466-DDF9B2131933}" type="parTrans" cxnId="{4BE47DB4-2652-4D5B-88C6-76BDAA27AC64}">
      <dgm:prSet/>
      <dgm:spPr/>
      <dgm:t>
        <a:bodyPr/>
        <a:lstStyle/>
        <a:p>
          <a:endParaRPr lang="en-IN" sz="1600"/>
        </a:p>
      </dgm:t>
    </dgm:pt>
    <dgm:pt modelId="{7F2D7420-2A7A-4F9E-AC38-A1073A68A6C9}" type="sibTrans" cxnId="{4BE47DB4-2652-4D5B-88C6-76BDAA27AC64}">
      <dgm:prSet/>
      <dgm:spPr/>
      <dgm:t>
        <a:bodyPr/>
        <a:lstStyle/>
        <a:p>
          <a:endParaRPr lang="en-IN" sz="1600"/>
        </a:p>
      </dgm:t>
    </dgm:pt>
    <dgm:pt modelId="{3715D633-BD96-40AF-AD72-2F85D9EADE5D}">
      <dgm:prSet phldrT="[Text]" custT="1"/>
      <dgm:spPr/>
      <dgm:t>
        <a:bodyPr/>
        <a:lstStyle/>
        <a:p>
          <a:r>
            <a:rPr lang="en-US" sz="2000" dirty="0"/>
            <a:t>Iodine deficiency</a:t>
          </a:r>
          <a:endParaRPr lang="en-IN" sz="2000" dirty="0"/>
        </a:p>
      </dgm:t>
    </dgm:pt>
    <dgm:pt modelId="{0ED61EF3-21F4-4C04-82F2-4DB1627E6CAB}" type="parTrans" cxnId="{639AFF99-C356-4732-91C7-52858E398B9D}">
      <dgm:prSet/>
      <dgm:spPr/>
      <dgm:t>
        <a:bodyPr/>
        <a:lstStyle/>
        <a:p>
          <a:endParaRPr lang="en-IN" sz="1600"/>
        </a:p>
      </dgm:t>
    </dgm:pt>
    <dgm:pt modelId="{AFBF11FA-0A24-434B-8E1A-3F0D70BAB9AC}" type="sibTrans" cxnId="{639AFF99-C356-4732-91C7-52858E398B9D}">
      <dgm:prSet/>
      <dgm:spPr/>
      <dgm:t>
        <a:bodyPr/>
        <a:lstStyle/>
        <a:p>
          <a:endParaRPr lang="en-IN" sz="1600"/>
        </a:p>
      </dgm:t>
    </dgm:pt>
    <dgm:pt modelId="{E31D4748-CF94-4B46-95F5-A3BBFC8150D5}">
      <dgm:prSet phldrT="[Text]" custT="1"/>
      <dgm:spPr/>
      <dgm:t>
        <a:bodyPr/>
        <a:lstStyle/>
        <a:p>
          <a:r>
            <a:rPr lang="en-US" sz="2800" dirty="0"/>
            <a:t>Other less common</a:t>
          </a:r>
          <a:endParaRPr lang="en-IN" sz="2800" dirty="0"/>
        </a:p>
      </dgm:t>
    </dgm:pt>
    <dgm:pt modelId="{75E39239-8B9C-4764-8D24-32C80ED0F408}" type="parTrans" cxnId="{E3D00197-5117-4A5B-919F-F7B6A4216403}">
      <dgm:prSet/>
      <dgm:spPr/>
      <dgm:t>
        <a:bodyPr/>
        <a:lstStyle/>
        <a:p>
          <a:endParaRPr lang="en-IN" sz="1600"/>
        </a:p>
      </dgm:t>
    </dgm:pt>
    <dgm:pt modelId="{8FE6CA5D-E1E9-4B2E-952F-07259F7370DF}" type="sibTrans" cxnId="{E3D00197-5117-4A5B-919F-F7B6A4216403}">
      <dgm:prSet/>
      <dgm:spPr/>
      <dgm:t>
        <a:bodyPr/>
        <a:lstStyle/>
        <a:p>
          <a:endParaRPr lang="en-IN" sz="1600"/>
        </a:p>
      </dgm:t>
    </dgm:pt>
    <dgm:pt modelId="{9542927D-E314-48EC-AB18-B9C1A146BE59}">
      <dgm:prSet phldrT="[Text]" custT="1"/>
      <dgm:spPr/>
      <dgm:t>
        <a:bodyPr/>
        <a:lstStyle/>
        <a:p>
          <a:r>
            <a:rPr lang="en-US" sz="2000" dirty="0"/>
            <a:t>Central hypothyroidism</a:t>
          </a:r>
          <a:endParaRPr lang="en-IN" sz="2000" dirty="0"/>
        </a:p>
      </dgm:t>
    </dgm:pt>
    <dgm:pt modelId="{1169C76A-8EFE-4E5C-8DC6-5BACAEEEE50E}" type="parTrans" cxnId="{108CC7D5-DB95-46ED-A556-184DAEE4BA1C}">
      <dgm:prSet/>
      <dgm:spPr/>
      <dgm:t>
        <a:bodyPr/>
        <a:lstStyle/>
        <a:p>
          <a:endParaRPr lang="en-IN" sz="1600"/>
        </a:p>
      </dgm:t>
    </dgm:pt>
    <dgm:pt modelId="{6E43C559-86CE-48AB-9A89-58BC3F625D38}" type="sibTrans" cxnId="{108CC7D5-DB95-46ED-A556-184DAEE4BA1C}">
      <dgm:prSet/>
      <dgm:spPr/>
      <dgm:t>
        <a:bodyPr/>
        <a:lstStyle/>
        <a:p>
          <a:endParaRPr lang="en-IN" sz="1600"/>
        </a:p>
      </dgm:t>
    </dgm:pt>
    <dgm:pt modelId="{3B5BBA59-9415-4E18-A5DF-9E5CF8BE4D34}">
      <dgm:prSet phldrT="[Text]" custT="1"/>
      <dgm:spPr/>
      <dgm:t>
        <a:bodyPr/>
        <a:lstStyle/>
        <a:p>
          <a:r>
            <a:rPr lang="en-US" sz="2000" dirty="0"/>
            <a:t>Thyroid dyshormonogenesis</a:t>
          </a:r>
          <a:endParaRPr lang="en-IN" sz="2000" dirty="0"/>
        </a:p>
      </dgm:t>
    </dgm:pt>
    <dgm:pt modelId="{9192F86B-4BB9-4888-BACE-14B03C0AECB3}" type="parTrans" cxnId="{1DD9D2E3-D1A5-4691-BBB8-093631DAC008}">
      <dgm:prSet/>
      <dgm:spPr/>
      <dgm:t>
        <a:bodyPr/>
        <a:lstStyle/>
        <a:p>
          <a:endParaRPr lang="en-IN" sz="1600"/>
        </a:p>
      </dgm:t>
    </dgm:pt>
    <dgm:pt modelId="{36C0C25F-3B1B-429D-BFC4-F5A4BBBFF703}" type="sibTrans" cxnId="{1DD9D2E3-D1A5-4691-BBB8-093631DAC008}">
      <dgm:prSet/>
      <dgm:spPr/>
      <dgm:t>
        <a:bodyPr/>
        <a:lstStyle/>
        <a:p>
          <a:endParaRPr lang="en-IN" sz="1600"/>
        </a:p>
      </dgm:t>
    </dgm:pt>
    <dgm:pt modelId="{A83B4936-F341-4D71-969A-01E8EE0027A6}">
      <dgm:prSet phldrT="[Text]" custT="1"/>
      <dgm:spPr/>
      <dgm:t>
        <a:bodyPr/>
        <a:lstStyle/>
        <a:p>
          <a:endParaRPr lang="en-IN" sz="2000" dirty="0"/>
        </a:p>
      </dgm:t>
    </dgm:pt>
    <dgm:pt modelId="{1C2C7885-ECB2-4716-9EA3-EC340FBA4D4C}" type="parTrans" cxnId="{BB8218FF-248F-4240-9EB7-B607E6235526}">
      <dgm:prSet/>
      <dgm:spPr/>
      <dgm:t>
        <a:bodyPr/>
        <a:lstStyle/>
        <a:p>
          <a:endParaRPr lang="en-IN" sz="1600"/>
        </a:p>
      </dgm:t>
    </dgm:pt>
    <dgm:pt modelId="{AC9068A6-06DF-45B9-86F9-E63BE5D27C61}" type="sibTrans" cxnId="{BB8218FF-248F-4240-9EB7-B607E6235526}">
      <dgm:prSet/>
      <dgm:spPr/>
      <dgm:t>
        <a:bodyPr/>
        <a:lstStyle/>
        <a:p>
          <a:endParaRPr lang="en-IN" sz="1600"/>
        </a:p>
      </dgm:t>
    </dgm:pt>
    <dgm:pt modelId="{7A5AAF5A-B288-4304-8716-CC37AF735A0C}">
      <dgm:prSet phldrT="[Text]" custT="1"/>
      <dgm:spPr/>
      <dgm:t>
        <a:bodyPr/>
        <a:lstStyle/>
        <a:p>
          <a:r>
            <a:rPr lang="en-US" sz="2000" dirty="0"/>
            <a:t>Maternal antithyroid medications</a:t>
          </a:r>
          <a:endParaRPr lang="en-IN" sz="2000" dirty="0"/>
        </a:p>
      </dgm:t>
    </dgm:pt>
    <dgm:pt modelId="{EDA8A0AD-8133-487A-889F-04243D5760E9}" type="parTrans" cxnId="{12731B45-BB67-4D60-A1D3-7165AF674900}">
      <dgm:prSet/>
      <dgm:spPr/>
      <dgm:t>
        <a:bodyPr/>
        <a:lstStyle/>
        <a:p>
          <a:endParaRPr lang="en-IN" sz="1600"/>
        </a:p>
      </dgm:t>
    </dgm:pt>
    <dgm:pt modelId="{BE47F1C3-CB9D-4617-AA48-4EAFB99B2200}" type="sibTrans" cxnId="{12731B45-BB67-4D60-A1D3-7165AF674900}">
      <dgm:prSet/>
      <dgm:spPr/>
      <dgm:t>
        <a:bodyPr/>
        <a:lstStyle/>
        <a:p>
          <a:endParaRPr lang="en-IN" sz="1600"/>
        </a:p>
      </dgm:t>
    </dgm:pt>
    <dgm:pt modelId="{34A6B47F-DDDD-4CEF-BE40-CAA4279AA96B}">
      <dgm:prSet phldrT="[Text]" custT="1"/>
      <dgm:spPr/>
      <dgm:t>
        <a:bodyPr/>
        <a:lstStyle/>
        <a:p>
          <a:r>
            <a:rPr lang="en-US" sz="2000" dirty="0"/>
            <a:t>Iodine exposure </a:t>
          </a:r>
          <a:endParaRPr lang="en-IN" sz="2000" dirty="0"/>
        </a:p>
      </dgm:t>
    </dgm:pt>
    <dgm:pt modelId="{ECA41F94-7E6F-495B-B56A-9B28C6F00BFB}" type="parTrans" cxnId="{C843B794-4928-4825-8065-26E074F1514D}">
      <dgm:prSet/>
      <dgm:spPr/>
      <dgm:t>
        <a:bodyPr/>
        <a:lstStyle/>
        <a:p>
          <a:endParaRPr lang="en-IN" sz="1600"/>
        </a:p>
      </dgm:t>
    </dgm:pt>
    <dgm:pt modelId="{80950D2A-1711-4B06-BC8A-219382D255A4}" type="sibTrans" cxnId="{C843B794-4928-4825-8065-26E074F1514D}">
      <dgm:prSet/>
      <dgm:spPr/>
      <dgm:t>
        <a:bodyPr/>
        <a:lstStyle/>
        <a:p>
          <a:endParaRPr lang="en-IN" sz="1600"/>
        </a:p>
      </dgm:t>
    </dgm:pt>
    <dgm:pt modelId="{BE3A1C28-E809-4560-A0DD-0323F94D868B}">
      <dgm:prSet phldrT="[Text]" custT="1"/>
      <dgm:spPr/>
      <dgm:t>
        <a:bodyPr/>
        <a:lstStyle/>
        <a:p>
          <a:r>
            <a:rPr lang="en-US" sz="2000" dirty="0"/>
            <a:t>Resistance to thyroid hormone</a:t>
          </a:r>
          <a:endParaRPr lang="en-IN" sz="2000" dirty="0"/>
        </a:p>
      </dgm:t>
    </dgm:pt>
    <dgm:pt modelId="{D9551C21-A034-4AA1-BA81-3B4C786BEDEC}" type="parTrans" cxnId="{9F8B6FE0-5B41-47B8-8E6A-78A83B1CBC36}">
      <dgm:prSet/>
      <dgm:spPr/>
      <dgm:t>
        <a:bodyPr/>
        <a:lstStyle/>
        <a:p>
          <a:endParaRPr lang="en-IN" sz="1600"/>
        </a:p>
      </dgm:t>
    </dgm:pt>
    <dgm:pt modelId="{DACE42EE-612F-4E24-977C-D015B92AE052}" type="sibTrans" cxnId="{9F8B6FE0-5B41-47B8-8E6A-78A83B1CBC36}">
      <dgm:prSet/>
      <dgm:spPr/>
      <dgm:t>
        <a:bodyPr/>
        <a:lstStyle/>
        <a:p>
          <a:endParaRPr lang="en-IN" sz="1600"/>
        </a:p>
      </dgm:t>
    </dgm:pt>
    <dgm:pt modelId="{610014C2-520D-4FE3-BE5A-079F469139E5}">
      <dgm:prSet phldrT="[Text]" custT="1"/>
      <dgm:spPr/>
      <dgm:t>
        <a:bodyPr/>
        <a:lstStyle/>
        <a:p>
          <a:endParaRPr lang="en-IN" sz="2000" dirty="0"/>
        </a:p>
      </dgm:t>
    </dgm:pt>
    <dgm:pt modelId="{65D3BB7E-5EFE-4103-8B44-D825213DBC46}" type="parTrans" cxnId="{14A0168A-4F64-404C-B6F7-68910C85E956}">
      <dgm:prSet/>
      <dgm:spPr/>
      <dgm:t>
        <a:bodyPr/>
        <a:lstStyle/>
        <a:p>
          <a:endParaRPr lang="en-IN" sz="1600"/>
        </a:p>
      </dgm:t>
    </dgm:pt>
    <dgm:pt modelId="{9003E6DD-A4B7-4815-BC3A-B0E4C6499DDE}" type="sibTrans" cxnId="{14A0168A-4F64-404C-B6F7-68910C85E956}">
      <dgm:prSet/>
      <dgm:spPr/>
      <dgm:t>
        <a:bodyPr/>
        <a:lstStyle/>
        <a:p>
          <a:endParaRPr lang="en-IN" sz="1600"/>
        </a:p>
      </dgm:t>
    </dgm:pt>
    <dgm:pt modelId="{08F2017B-E693-4309-850B-CB13209A672F}" type="pres">
      <dgm:prSet presAssocID="{C0D6C281-2CAA-40F3-BE42-ED0125CFC6D2}" presName="Name0" presStyleCnt="0">
        <dgm:presLayoutVars>
          <dgm:dir/>
          <dgm:animLvl val="lvl"/>
          <dgm:resizeHandles val="exact"/>
        </dgm:presLayoutVars>
      </dgm:prSet>
      <dgm:spPr/>
    </dgm:pt>
    <dgm:pt modelId="{67E16FAD-53C7-457C-890D-D494CA63148E}" type="pres">
      <dgm:prSet presAssocID="{F7193C16-9EAC-42F5-8BAD-D9ED6E4AE386}" presName="linNode" presStyleCnt="0"/>
      <dgm:spPr/>
    </dgm:pt>
    <dgm:pt modelId="{CD7F254F-5023-42E1-B591-17F53A17F6C9}" type="pres">
      <dgm:prSet presAssocID="{F7193C16-9EAC-42F5-8BAD-D9ED6E4AE386}" presName="parentText" presStyleLbl="node1" presStyleIdx="0" presStyleCnt="3" custScaleX="89581">
        <dgm:presLayoutVars>
          <dgm:chMax val="1"/>
          <dgm:bulletEnabled val="1"/>
        </dgm:presLayoutVars>
      </dgm:prSet>
      <dgm:spPr/>
    </dgm:pt>
    <dgm:pt modelId="{97F99245-E81A-46D7-800E-9FB511ED058D}" type="pres">
      <dgm:prSet presAssocID="{F7193C16-9EAC-42F5-8BAD-D9ED6E4AE386}" presName="descendantText" presStyleLbl="alignAccFollowNode1" presStyleIdx="0" presStyleCnt="3" custScaleY="111446">
        <dgm:presLayoutVars>
          <dgm:bulletEnabled val="1"/>
        </dgm:presLayoutVars>
      </dgm:prSet>
      <dgm:spPr/>
    </dgm:pt>
    <dgm:pt modelId="{0DD8EFD0-B212-45CD-9C46-FE59113AE7EB}" type="pres">
      <dgm:prSet presAssocID="{5F2DD708-3E85-4858-90CC-6B998B93908C}" presName="sp" presStyleCnt="0"/>
      <dgm:spPr/>
    </dgm:pt>
    <dgm:pt modelId="{BE21899C-F66A-4C83-915A-9DAF798135E3}" type="pres">
      <dgm:prSet presAssocID="{92D909F4-4211-4A3D-8C88-28AAE1FB7C21}" presName="linNode" presStyleCnt="0"/>
      <dgm:spPr/>
    </dgm:pt>
    <dgm:pt modelId="{28AF724E-6F42-441F-A90A-CED2D869E4F0}" type="pres">
      <dgm:prSet presAssocID="{92D909F4-4211-4A3D-8C88-28AAE1FB7C21}" presName="parentText" presStyleLbl="node1" presStyleIdx="1" presStyleCnt="3" custScaleX="89581">
        <dgm:presLayoutVars>
          <dgm:chMax val="1"/>
          <dgm:bulletEnabled val="1"/>
        </dgm:presLayoutVars>
      </dgm:prSet>
      <dgm:spPr/>
    </dgm:pt>
    <dgm:pt modelId="{01AA3B8F-C8A9-4A90-82D9-5B644EB84233}" type="pres">
      <dgm:prSet presAssocID="{92D909F4-4211-4A3D-8C88-28AAE1FB7C21}" presName="descendantText" presStyleLbl="alignAccFollowNode1" presStyleIdx="1" presStyleCnt="3" custScaleY="130470">
        <dgm:presLayoutVars>
          <dgm:bulletEnabled val="1"/>
        </dgm:presLayoutVars>
      </dgm:prSet>
      <dgm:spPr/>
    </dgm:pt>
    <dgm:pt modelId="{B523C4AD-DF9A-4719-8F70-31F12CD38CFE}" type="pres">
      <dgm:prSet presAssocID="{F46C499D-0540-4794-810A-7CDF55750005}" presName="sp" presStyleCnt="0"/>
      <dgm:spPr/>
    </dgm:pt>
    <dgm:pt modelId="{6C0577EC-753C-4547-948F-8BC5124BE182}" type="pres">
      <dgm:prSet presAssocID="{E31D4748-CF94-4B46-95F5-A3BBFC8150D5}" presName="linNode" presStyleCnt="0"/>
      <dgm:spPr/>
    </dgm:pt>
    <dgm:pt modelId="{18E5F944-9B42-4C54-86AF-87B94F257816}" type="pres">
      <dgm:prSet presAssocID="{E31D4748-CF94-4B46-95F5-A3BBFC8150D5}" presName="parentText" presStyleLbl="node1" presStyleIdx="2" presStyleCnt="3" custScaleX="89581">
        <dgm:presLayoutVars>
          <dgm:chMax val="1"/>
          <dgm:bulletEnabled val="1"/>
        </dgm:presLayoutVars>
      </dgm:prSet>
      <dgm:spPr/>
    </dgm:pt>
    <dgm:pt modelId="{504F519F-161E-4774-B5CA-BDB97B27C016}" type="pres">
      <dgm:prSet presAssocID="{E31D4748-CF94-4B46-95F5-A3BBFC8150D5}" presName="descendantText" presStyleLbl="alignAccFollowNode1" presStyleIdx="2" presStyleCnt="3" custScaleY="111446">
        <dgm:presLayoutVars>
          <dgm:bulletEnabled val="1"/>
        </dgm:presLayoutVars>
      </dgm:prSet>
      <dgm:spPr/>
    </dgm:pt>
  </dgm:ptLst>
  <dgm:cxnLst>
    <dgm:cxn modelId="{3BAF2902-AEE8-4259-8D22-95376D891806}" type="presOf" srcId="{A43F3CBB-B170-42C3-AAB8-E016C8A93A1F}" destId="{97F99245-E81A-46D7-800E-9FB511ED058D}" srcOrd="0" destOrd="0" presId="urn:microsoft.com/office/officeart/2005/8/layout/vList5"/>
    <dgm:cxn modelId="{A55A0F17-09FA-4387-8CC8-AFAAEB6C0336}" type="presOf" srcId="{3B5BBA59-9415-4E18-A5DF-9E5CF8BE4D34}" destId="{97F99245-E81A-46D7-800E-9FB511ED058D}" srcOrd="0" destOrd="2" presId="urn:microsoft.com/office/officeart/2005/8/layout/vList5"/>
    <dgm:cxn modelId="{8878012C-B3E1-4BFF-B4EE-66F19621ED63}" type="presOf" srcId="{92D909F4-4211-4A3D-8C88-28AAE1FB7C21}" destId="{28AF724E-6F42-441F-A90A-CED2D869E4F0}" srcOrd="0" destOrd="0" presId="urn:microsoft.com/office/officeart/2005/8/layout/vList5"/>
    <dgm:cxn modelId="{7F122633-7F68-4413-AF14-EAD323F47B0D}" type="presOf" srcId="{610014C2-520D-4FE3-BE5A-079F469139E5}" destId="{01AA3B8F-C8A9-4A90-82D9-5B644EB84233}" srcOrd="0" destOrd="0" presId="urn:microsoft.com/office/officeart/2005/8/layout/vList5"/>
    <dgm:cxn modelId="{39D1455C-B005-4EDC-8F91-060CC8309660}" srcId="{C0D6C281-2CAA-40F3-BE42-ED0125CFC6D2}" destId="{F7193C16-9EAC-42F5-8BAD-D9ED6E4AE386}" srcOrd="0" destOrd="0" parTransId="{8BAF7F78-E142-4C3F-AE84-ACB594C87866}" sibTransId="{5F2DD708-3E85-4858-90CC-6B998B93908C}"/>
    <dgm:cxn modelId="{0AC86060-0BCD-4FBD-914F-0131F78F38F7}" type="presOf" srcId="{C0D6C281-2CAA-40F3-BE42-ED0125CFC6D2}" destId="{08F2017B-E693-4309-850B-CB13209A672F}" srcOrd="0" destOrd="0" presId="urn:microsoft.com/office/officeart/2005/8/layout/vList5"/>
    <dgm:cxn modelId="{12731B45-BB67-4D60-A1D3-7165AF674900}" srcId="{92D909F4-4211-4A3D-8C88-28AAE1FB7C21}" destId="{7A5AAF5A-B288-4304-8716-CC37AF735A0C}" srcOrd="3" destOrd="0" parTransId="{EDA8A0AD-8133-487A-889F-04243D5760E9}" sibTransId="{BE47F1C3-CB9D-4617-AA48-4EAFB99B2200}"/>
    <dgm:cxn modelId="{11986D67-CA1B-4E09-8882-360AD0C7CD8B}" type="presOf" srcId="{3715D633-BD96-40AF-AD72-2F85D9EADE5D}" destId="{01AA3B8F-C8A9-4A90-82D9-5B644EB84233}" srcOrd="0" destOrd="2" presId="urn:microsoft.com/office/officeart/2005/8/layout/vList5"/>
    <dgm:cxn modelId="{061E227D-73BC-4B3B-AC44-1B899CEFC354}" type="presOf" srcId="{F7193C16-9EAC-42F5-8BAD-D9ED6E4AE386}" destId="{CD7F254F-5023-42E1-B591-17F53A17F6C9}" srcOrd="0" destOrd="0" presId="urn:microsoft.com/office/officeart/2005/8/layout/vList5"/>
    <dgm:cxn modelId="{14A0168A-4F64-404C-B6F7-68910C85E956}" srcId="{92D909F4-4211-4A3D-8C88-28AAE1FB7C21}" destId="{610014C2-520D-4FE3-BE5A-079F469139E5}" srcOrd="0" destOrd="0" parTransId="{65D3BB7E-5EFE-4103-8B44-D825213DBC46}" sibTransId="{9003E6DD-A4B7-4815-BC3A-B0E4C6499DDE}"/>
    <dgm:cxn modelId="{C843B794-4928-4825-8065-26E074F1514D}" srcId="{92D909F4-4211-4A3D-8C88-28AAE1FB7C21}" destId="{34A6B47F-DDDD-4CEF-BE40-CAA4279AA96B}" srcOrd="4" destOrd="0" parTransId="{ECA41F94-7E6F-495B-B56A-9B28C6F00BFB}" sibTransId="{80950D2A-1711-4B06-BC8A-219382D255A4}"/>
    <dgm:cxn modelId="{E3D00197-5117-4A5B-919F-F7B6A4216403}" srcId="{C0D6C281-2CAA-40F3-BE42-ED0125CFC6D2}" destId="{E31D4748-CF94-4B46-95F5-A3BBFC8150D5}" srcOrd="2" destOrd="0" parTransId="{75E39239-8B9C-4764-8D24-32C80ED0F408}" sibTransId="{8FE6CA5D-E1E9-4B2E-952F-07259F7370DF}"/>
    <dgm:cxn modelId="{4A1FCC99-10ED-48BD-8892-A653FB0E1B91}" type="presOf" srcId="{9542927D-E314-48EC-AB18-B9C1A146BE59}" destId="{504F519F-161E-4774-B5CA-BDB97B27C016}" srcOrd="0" destOrd="0" presId="urn:microsoft.com/office/officeart/2005/8/layout/vList5"/>
    <dgm:cxn modelId="{639AFF99-C356-4732-91C7-52858E398B9D}" srcId="{92D909F4-4211-4A3D-8C88-28AAE1FB7C21}" destId="{3715D633-BD96-40AF-AD72-2F85D9EADE5D}" srcOrd="2" destOrd="0" parTransId="{0ED61EF3-21F4-4C04-82F2-4DB1627E6CAB}" sibTransId="{AFBF11FA-0A24-434B-8E1A-3F0D70BAB9AC}"/>
    <dgm:cxn modelId="{68CD6B9C-CE4F-449B-AD2B-3CB0562FAD9E}" type="presOf" srcId="{B985D4F9-E0B4-45A4-BB61-CBA162F3797F}" destId="{97F99245-E81A-46D7-800E-9FB511ED058D}" srcOrd="0" destOrd="1" presId="urn:microsoft.com/office/officeart/2005/8/layout/vList5"/>
    <dgm:cxn modelId="{5E6948A1-7718-447F-A3EB-167B374608A3}" srcId="{F7193C16-9EAC-42F5-8BAD-D9ED6E4AE386}" destId="{A43F3CBB-B170-42C3-AAB8-E016C8A93A1F}" srcOrd="0" destOrd="0" parTransId="{9E0B2844-94F9-4B0F-90E5-BD602E18B157}" sibTransId="{93C5445A-B39E-445D-841D-0DEA8724DD15}"/>
    <dgm:cxn modelId="{35D2EFA9-A442-483A-922A-947B2824668D}" type="presOf" srcId="{C7FEF830-1C0A-4E5E-9909-24CE8AAA5446}" destId="{01AA3B8F-C8A9-4A90-82D9-5B644EB84233}" srcOrd="0" destOrd="1" presId="urn:microsoft.com/office/officeart/2005/8/layout/vList5"/>
    <dgm:cxn modelId="{4BE47DB4-2652-4D5B-88C6-76BDAA27AC64}" srcId="{92D909F4-4211-4A3D-8C88-28AAE1FB7C21}" destId="{C7FEF830-1C0A-4E5E-9909-24CE8AAA5446}" srcOrd="1" destOrd="0" parTransId="{70E9FA75-C766-47B3-A466-DDF9B2131933}" sibTransId="{7F2D7420-2A7A-4F9E-AC38-A1073A68A6C9}"/>
    <dgm:cxn modelId="{5ABBA4C3-40E9-4E31-BB42-4334CB659694}" type="presOf" srcId="{A83B4936-F341-4D71-969A-01E8EE0027A6}" destId="{01AA3B8F-C8A9-4A90-82D9-5B644EB84233}" srcOrd="0" destOrd="5" presId="urn:microsoft.com/office/officeart/2005/8/layout/vList5"/>
    <dgm:cxn modelId="{FBF68FCC-0F65-4D46-AB90-92280DDEAA2E}" type="presOf" srcId="{BE3A1C28-E809-4560-A0DD-0323F94D868B}" destId="{504F519F-161E-4774-B5CA-BDB97B27C016}" srcOrd="0" destOrd="1" presId="urn:microsoft.com/office/officeart/2005/8/layout/vList5"/>
    <dgm:cxn modelId="{108CC7D5-DB95-46ED-A556-184DAEE4BA1C}" srcId="{E31D4748-CF94-4B46-95F5-A3BBFC8150D5}" destId="{9542927D-E314-48EC-AB18-B9C1A146BE59}" srcOrd="0" destOrd="0" parTransId="{1169C76A-8EFE-4E5C-8DC6-5BACAEEEE50E}" sibTransId="{6E43C559-86CE-48AB-9A89-58BC3F625D38}"/>
    <dgm:cxn modelId="{260FD6DE-E069-4C70-B75D-AC621A691022}" type="presOf" srcId="{E31D4748-CF94-4B46-95F5-A3BBFC8150D5}" destId="{18E5F944-9B42-4C54-86AF-87B94F257816}" srcOrd="0" destOrd="0" presId="urn:microsoft.com/office/officeart/2005/8/layout/vList5"/>
    <dgm:cxn modelId="{9F8B6FE0-5B41-47B8-8E6A-78A83B1CBC36}" srcId="{E31D4748-CF94-4B46-95F5-A3BBFC8150D5}" destId="{BE3A1C28-E809-4560-A0DD-0323F94D868B}" srcOrd="1" destOrd="0" parTransId="{D9551C21-A034-4AA1-BA81-3B4C786BEDEC}" sibTransId="{DACE42EE-612F-4E24-977C-D015B92AE052}"/>
    <dgm:cxn modelId="{1DD9D2E3-D1A5-4691-BBB8-093631DAC008}" srcId="{F7193C16-9EAC-42F5-8BAD-D9ED6E4AE386}" destId="{3B5BBA59-9415-4E18-A5DF-9E5CF8BE4D34}" srcOrd="2" destOrd="0" parTransId="{9192F86B-4BB9-4888-BACE-14B03C0AECB3}" sibTransId="{36C0C25F-3B1B-429D-BFC4-F5A4BBBFF703}"/>
    <dgm:cxn modelId="{C7220CE9-2D26-4818-8FEC-F6E0F8A6F0B6}" srcId="{C0D6C281-2CAA-40F3-BE42-ED0125CFC6D2}" destId="{92D909F4-4211-4A3D-8C88-28AAE1FB7C21}" srcOrd="1" destOrd="0" parTransId="{FE718FA3-F6AF-428F-A16E-BC3A597C1613}" sibTransId="{F46C499D-0540-4794-810A-7CDF55750005}"/>
    <dgm:cxn modelId="{6D6E90ED-9FD8-4703-B8D9-AC991B924855}" type="presOf" srcId="{34A6B47F-DDDD-4CEF-BE40-CAA4279AA96B}" destId="{01AA3B8F-C8A9-4A90-82D9-5B644EB84233}" srcOrd="0" destOrd="4" presId="urn:microsoft.com/office/officeart/2005/8/layout/vList5"/>
    <dgm:cxn modelId="{749E6EF1-6ABC-4174-96EF-3668E8BC31C4}" type="presOf" srcId="{7A5AAF5A-B288-4304-8716-CC37AF735A0C}" destId="{01AA3B8F-C8A9-4A90-82D9-5B644EB84233}" srcOrd="0" destOrd="3" presId="urn:microsoft.com/office/officeart/2005/8/layout/vList5"/>
    <dgm:cxn modelId="{A8FCFEF2-B7BE-4C7A-AE41-CE1978B86139}" srcId="{F7193C16-9EAC-42F5-8BAD-D9ED6E4AE386}" destId="{B985D4F9-E0B4-45A4-BB61-CBA162F3797F}" srcOrd="1" destOrd="0" parTransId="{96662BB7-E8B1-4E4D-8677-214485012A54}" sibTransId="{1C929A8C-C8C9-4F6F-B41B-B17C1D3A97A9}"/>
    <dgm:cxn modelId="{BB8218FF-248F-4240-9EB7-B607E6235526}" srcId="{92D909F4-4211-4A3D-8C88-28AAE1FB7C21}" destId="{A83B4936-F341-4D71-969A-01E8EE0027A6}" srcOrd="5" destOrd="0" parTransId="{1C2C7885-ECB2-4716-9EA3-EC340FBA4D4C}" sibTransId="{AC9068A6-06DF-45B9-86F9-E63BE5D27C61}"/>
    <dgm:cxn modelId="{A74EEA62-5E37-4606-A328-338DE79FEECA}" type="presParOf" srcId="{08F2017B-E693-4309-850B-CB13209A672F}" destId="{67E16FAD-53C7-457C-890D-D494CA63148E}" srcOrd="0" destOrd="0" presId="urn:microsoft.com/office/officeart/2005/8/layout/vList5"/>
    <dgm:cxn modelId="{A843BBB7-D516-4921-9D2D-79F7598A33A6}" type="presParOf" srcId="{67E16FAD-53C7-457C-890D-D494CA63148E}" destId="{CD7F254F-5023-42E1-B591-17F53A17F6C9}" srcOrd="0" destOrd="0" presId="urn:microsoft.com/office/officeart/2005/8/layout/vList5"/>
    <dgm:cxn modelId="{F5E0A5A3-EC66-4163-B6C3-F1FA20AEBDD1}" type="presParOf" srcId="{67E16FAD-53C7-457C-890D-D494CA63148E}" destId="{97F99245-E81A-46D7-800E-9FB511ED058D}" srcOrd="1" destOrd="0" presId="urn:microsoft.com/office/officeart/2005/8/layout/vList5"/>
    <dgm:cxn modelId="{E7BCAACD-D720-4BF6-B90A-1F3088BE8336}" type="presParOf" srcId="{08F2017B-E693-4309-850B-CB13209A672F}" destId="{0DD8EFD0-B212-45CD-9C46-FE59113AE7EB}" srcOrd="1" destOrd="0" presId="urn:microsoft.com/office/officeart/2005/8/layout/vList5"/>
    <dgm:cxn modelId="{6BD92A4C-E98A-49E8-9771-8735FF3564CE}" type="presParOf" srcId="{08F2017B-E693-4309-850B-CB13209A672F}" destId="{BE21899C-F66A-4C83-915A-9DAF798135E3}" srcOrd="2" destOrd="0" presId="urn:microsoft.com/office/officeart/2005/8/layout/vList5"/>
    <dgm:cxn modelId="{1F42951D-84C1-4A9A-A937-4775E3D48924}" type="presParOf" srcId="{BE21899C-F66A-4C83-915A-9DAF798135E3}" destId="{28AF724E-6F42-441F-A90A-CED2D869E4F0}" srcOrd="0" destOrd="0" presId="urn:microsoft.com/office/officeart/2005/8/layout/vList5"/>
    <dgm:cxn modelId="{5D94C274-3B78-4CFE-96A3-C3BA8A25329E}" type="presParOf" srcId="{BE21899C-F66A-4C83-915A-9DAF798135E3}" destId="{01AA3B8F-C8A9-4A90-82D9-5B644EB84233}" srcOrd="1" destOrd="0" presId="urn:microsoft.com/office/officeart/2005/8/layout/vList5"/>
    <dgm:cxn modelId="{67270721-27C4-478C-94D3-B06097B00691}" type="presParOf" srcId="{08F2017B-E693-4309-850B-CB13209A672F}" destId="{B523C4AD-DF9A-4719-8F70-31F12CD38CFE}" srcOrd="3" destOrd="0" presId="urn:microsoft.com/office/officeart/2005/8/layout/vList5"/>
    <dgm:cxn modelId="{6B93B6D4-4A22-4F5D-A8A0-5A84DF0CF6DF}" type="presParOf" srcId="{08F2017B-E693-4309-850B-CB13209A672F}" destId="{6C0577EC-753C-4547-948F-8BC5124BE182}" srcOrd="4" destOrd="0" presId="urn:microsoft.com/office/officeart/2005/8/layout/vList5"/>
    <dgm:cxn modelId="{49358AE5-E1F2-42B8-816C-FD0C0A58D61A}" type="presParOf" srcId="{6C0577EC-753C-4547-948F-8BC5124BE182}" destId="{18E5F944-9B42-4C54-86AF-87B94F257816}" srcOrd="0" destOrd="0" presId="urn:microsoft.com/office/officeart/2005/8/layout/vList5"/>
    <dgm:cxn modelId="{6C19D932-2BB9-435E-9233-42CA9DD0D91F}" type="presParOf" srcId="{6C0577EC-753C-4547-948F-8BC5124BE182}" destId="{504F519F-161E-4774-B5CA-BDB97B27C01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5F042F-13C2-4595-BE1D-9EA07DCFB98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D09E28A-42B9-4BFD-A89A-C4DDE5724719}">
      <dgm:prSet phldrT="[Text]" custT="1"/>
      <dgm:spPr/>
      <dgm:t>
        <a:bodyPr/>
        <a:lstStyle/>
        <a:p>
          <a:r>
            <a:rPr lang="en-IN" sz="3600" dirty="0"/>
            <a:t>Why? </a:t>
          </a:r>
        </a:p>
      </dgm:t>
    </dgm:pt>
    <dgm:pt modelId="{A83CCC1D-52AC-4CC4-883D-CE023C2904DA}" type="parTrans" cxnId="{3A13D401-3D3B-42BA-9945-57DDA37F5F76}">
      <dgm:prSet/>
      <dgm:spPr/>
      <dgm:t>
        <a:bodyPr/>
        <a:lstStyle/>
        <a:p>
          <a:endParaRPr lang="en-IN"/>
        </a:p>
      </dgm:t>
    </dgm:pt>
    <dgm:pt modelId="{B4E4C0A9-2A49-434A-9494-44E126FDB345}" type="sibTrans" cxnId="{3A13D401-3D3B-42BA-9945-57DDA37F5F76}">
      <dgm:prSet/>
      <dgm:spPr/>
      <dgm:t>
        <a:bodyPr/>
        <a:lstStyle/>
        <a:p>
          <a:endParaRPr lang="en-IN"/>
        </a:p>
      </dgm:t>
    </dgm:pt>
    <dgm:pt modelId="{AC98DB3C-4BBB-4223-8030-D5C51D75ADC6}">
      <dgm:prSet phldrT="[Text]" custT="1"/>
      <dgm:spPr/>
      <dgm:t>
        <a:bodyPr/>
        <a:lstStyle/>
        <a:p>
          <a:r>
            <a:rPr lang="en-IN" sz="2000" dirty="0"/>
            <a:t>Identification of etiology of CH (athyreosis needs relatively higher dose)</a:t>
          </a:r>
        </a:p>
      </dgm:t>
    </dgm:pt>
    <dgm:pt modelId="{0902886F-9B44-4502-A2BE-53FD2DE705BF}" type="parTrans" cxnId="{0B63E8AD-E8DE-4AB4-9B1E-B733BA9CA41A}">
      <dgm:prSet/>
      <dgm:spPr/>
      <dgm:t>
        <a:bodyPr/>
        <a:lstStyle/>
        <a:p>
          <a:endParaRPr lang="en-IN"/>
        </a:p>
      </dgm:t>
    </dgm:pt>
    <dgm:pt modelId="{BCA7D321-C8DD-4CAA-BCD0-E4B2DDF504DC}" type="sibTrans" cxnId="{0B63E8AD-E8DE-4AB4-9B1E-B733BA9CA41A}">
      <dgm:prSet/>
      <dgm:spPr/>
      <dgm:t>
        <a:bodyPr/>
        <a:lstStyle/>
        <a:p>
          <a:endParaRPr lang="en-IN"/>
        </a:p>
      </dgm:t>
    </dgm:pt>
    <dgm:pt modelId="{4CB690F1-4C60-4E15-975C-52B20693E509}">
      <dgm:prSet phldrT="[Text]" custT="1"/>
      <dgm:spPr/>
      <dgm:t>
        <a:bodyPr/>
        <a:lstStyle/>
        <a:p>
          <a:r>
            <a:rPr lang="en-IN" sz="3600" dirty="0"/>
            <a:t>What ? </a:t>
          </a:r>
        </a:p>
      </dgm:t>
    </dgm:pt>
    <dgm:pt modelId="{D11A30B4-F9EA-4803-8E1F-2FC7A261F6F7}" type="parTrans" cxnId="{0B84534A-AE9D-4758-B692-B75EA114AAE3}">
      <dgm:prSet/>
      <dgm:spPr/>
      <dgm:t>
        <a:bodyPr/>
        <a:lstStyle/>
        <a:p>
          <a:endParaRPr lang="en-IN"/>
        </a:p>
      </dgm:t>
    </dgm:pt>
    <dgm:pt modelId="{53361599-C789-4936-B312-FB068682F3B5}" type="sibTrans" cxnId="{0B84534A-AE9D-4758-B692-B75EA114AAE3}">
      <dgm:prSet/>
      <dgm:spPr/>
      <dgm:t>
        <a:bodyPr/>
        <a:lstStyle/>
        <a:p>
          <a:endParaRPr lang="en-IN"/>
        </a:p>
      </dgm:t>
    </dgm:pt>
    <dgm:pt modelId="{34B9A515-8783-4755-84D5-57BA4699D5AD}">
      <dgm:prSet phldrT="[Text]" custT="1"/>
      <dgm:spPr/>
      <dgm:t>
        <a:bodyPr/>
        <a:lstStyle/>
        <a:p>
          <a:r>
            <a:rPr lang="en-IN" sz="2000" dirty="0"/>
            <a:t>Thyroid ultrasound</a:t>
          </a:r>
        </a:p>
      </dgm:t>
    </dgm:pt>
    <dgm:pt modelId="{293A84ED-01AD-44DA-BC19-4A65C81DB529}" type="parTrans" cxnId="{2BAAB7F3-F097-4599-A77D-C626D8BC332C}">
      <dgm:prSet/>
      <dgm:spPr/>
      <dgm:t>
        <a:bodyPr/>
        <a:lstStyle/>
        <a:p>
          <a:endParaRPr lang="en-IN"/>
        </a:p>
      </dgm:t>
    </dgm:pt>
    <dgm:pt modelId="{148B4ED7-BA88-4908-AE6F-80851ACFD211}" type="sibTrans" cxnId="{2BAAB7F3-F097-4599-A77D-C626D8BC332C}">
      <dgm:prSet/>
      <dgm:spPr/>
      <dgm:t>
        <a:bodyPr/>
        <a:lstStyle/>
        <a:p>
          <a:endParaRPr lang="en-IN"/>
        </a:p>
      </dgm:t>
    </dgm:pt>
    <dgm:pt modelId="{E179CB66-3A74-4A8D-905E-5F505D633C3A}">
      <dgm:prSet phldrT="[Text]" custT="1"/>
      <dgm:spPr/>
      <dgm:t>
        <a:bodyPr/>
        <a:lstStyle/>
        <a:p>
          <a:r>
            <a:rPr lang="en-IN" sz="3600" dirty="0"/>
            <a:t>When? </a:t>
          </a:r>
        </a:p>
      </dgm:t>
    </dgm:pt>
    <dgm:pt modelId="{5C947173-29D9-483C-866E-B8A383734594}" type="parTrans" cxnId="{32955147-123C-4FAD-8455-8DF48B4FC539}">
      <dgm:prSet/>
      <dgm:spPr/>
      <dgm:t>
        <a:bodyPr/>
        <a:lstStyle/>
        <a:p>
          <a:endParaRPr lang="en-IN"/>
        </a:p>
      </dgm:t>
    </dgm:pt>
    <dgm:pt modelId="{A1A8804A-793F-489A-9B52-48E2B490A359}" type="sibTrans" cxnId="{32955147-123C-4FAD-8455-8DF48B4FC539}">
      <dgm:prSet/>
      <dgm:spPr/>
      <dgm:t>
        <a:bodyPr/>
        <a:lstStyle/>
        <a:p>
          <a:endParaRPr lang="en-IN"/>
        </a:p>
      </dgm:t>
    </dgm:pt>
    <dgm:pt modelId="{1B321FAF-51F3-43AE-A3DF-F191EB9E0CF0}">
      <dgm:prSet phldrT="[Text]" custT="1"/>
      <dgm:spPr/>
      <dgm:t>
        <a:bodyPr/>
        <a:lstStyle/>
        <a:p>
          <a:r>
            <a:rPr lang="en-IN" sz="2000" dirty="0"/>
            <a:t>USG can be done anytime before or after treatment </a:t>
          </a:r>
        </a:p>
      </dgm:t>
    </dgm:pt>
    <dgm:pt modelId="{EBD55FA5-1095-4738-BAF7-C1E93C3FFEE9}" type="parTrans" cxnId="{B269CF48-2249-490B-8D65-ECF5FE5D012B}">
      <dgm:prSet/>
      <dgm:spPr/>
      <dgm:t>
        <a:bodyPr/>
        <a:lstStyle/>
        <a:p>
          <a:endParaRPr lang="en-IN"/>
        </a:p>
      </dgm:t>
    </dgm:pt>
    <dgm:pt modelId="{14F99EC6-6A1D-455F-B208-1B3B9AA201DD}" type="sibTrans" cxnId="{B269CF48-2249-490B-8D65-ECF5FE5D012B}">
      <dgm:prSet/>
      <dgm:spPr/>
      <dgm:t>
        <a:bodyPr/>
        <a:lstStyle/>
        <a:p>
          <a:endParaRPr lang="en-IN"/>
        </a:p>
      </dgm:t>
    </dgm:pt>
    <dgm:pt modelId="{10613314-7FD6-4AB9-A4B7-DC67027B05B4}">
      <dgm:prSet phldrT="[Text]" custT="1"/>
      <dgm:spPr/>
      <dgm:t>
        <a:bodyPr/>
        <a:lstStyle/>
        <a:p>
          <a:r>
            <a:rPr lang="en-IN" sz="2000" dirty="0"/>
            <a:t>Scan should be done before starting treatment or within 7 days </a:t>
          </a:r>
        </a:p>
      </dgm:t>
    </dgm:pt>
    <dgm:pt modelId="{789CDE39-3C2E-462E-BBA7-373EB8F4F1CC}" type="parTrans" cxnId="{091A687D-6485-46FF-8A2A-0209BFCB0716}">
      <dgm:prSet/>
      <dgm:spPr/>
      <dgm:t>
        <a:bodyPr/>
        <a:lstStyle/>
        <a:p>
          <a:endParaRPr lang="en-IN"/>
        </a:p>
      </dgm:t>
    </dgm:pt>
    <dgm:pt modelId="{8D3A845E-D3E2-4EDB-972F-7C1D6F3B4A1F}" type="sibTrans" cxnId="{091A687D-6485-46FF-8A2A-0209BFCB0716}">
      <dgm:prSet/>
      <dgm:spPr/>
      <dgm:t>
        <a:bodyPr/>
        <a:lstStyle/>
        <a:p>
          <a:endParaRPr lang="en-IN"/>
        </a:p>
      </dgm:t>
    </dgm:pt>
    <dgm:pt modelId="{4632689B-31C2-456D-A005-2D12AD15A7CB}">
      <dgm:prSet custT="1"/>
      <dgm:spPr/>
      <dgm:t>
        <a:bodyPr/>
        <a:lstStyle/>
        <a:p>
          <a:r>
            <a:rPr lang="en-IN" sz="2000" dirty="0"/>
            <a:t>Helps in counselling family </a:t>
          </a:r>
        </a:p>
      </dgm:t>
    </dgm:pt>
    <dgm:pt modelId="{2FCF11A5-2E5E-4B5C-BA0D-AB5E7906E009}" type="parTrans" cxnId="{A81698D8-1F1E-4CD0-B8D1-9C9E4AFFE4E0}">
      <dgm:prSet/>
      <dgm:spPr/>
      <dgm:t>
        <a:bodyPr/>
        <a:lstStyle/>
        <a:p>
          <a:endParaRPr lang="en-IN"/>
        </a:p>
      </dgm:t>
    </dgm:pt>
    <dgm:pt modelId="{A1034113-4745-4DF8-A99F-81B1C4B01FA0}" type="sibTrans" cxnId="{A81698D8-1F1E-4CD0-B8D1-9C9E4AFFE4E0}">
      <dgm:prSet/>
      <dgm:spPr/>
      <dgm:t>
        <a:bodyPr/>
        <a:lstStyle/>
        <a:p>
          <a:endParaRPr lang="en-IN"/>
        </a:p>
      </dgm:t>
    </dgm:pt>
    <dgm:pt modelId="{385F9939-DD9C-47EA-A16A-7B7199C9D2CB}">
      <dgm:prSet custT="1"/>
      <dgm:spPr/>
      <dgm:t>
        <a:bodyPr/>
        <a:lstStyle/>
        <a:p>
          <a:r>
            <a:rPr lang="en-IN" sz="2000" dirty="0"/>
            <a:t>Thyroid nuclear imaging (usually Tc-99 thyroid scan) </a:t>
          </a:r>
        </a:p>
      </dgm:t>
    </dgm:pt>
    <dgm:pt modelId="{4E1A0224-26A4-4DCC-8B95-4EE4EF844288}" type="parTrans" cxnId="{E69450E1-02D2-46A0-A4AA-C02ADB8D94DE}">
      <dgm:prSet/>
      <dgm:spPr/>
      <dgm:t>
        <a:bodyPr/>
        <a:lstStyle/>
        <a:p>
          <a:endParaRPr lang="en-IN"/>
        </a:p>
      </dgm:t>
    </dgm:pt>
    <dgm:pt modelId="{BF3F2284-B7FF-4DC2-8D17-0EB55F0B8E28}" type="sibTrans" cxnId="{E69450E1-02D2-46A0-A4AA-C02ADB8D94DE}">
      <dgm:prSet/>
      <dgm:spPr/>
      <dgm:t>
        <a:bodyPr/>
        <a:lstStyle/>
        <a:p>
          <a:endParaRPr lang="en-IN"/>
        </a:p>
      </dgm:t>
    </dgm:pt>
    <dgm:pt modelId="{A4A69D2E-4A56-4009-B040-64B59966650B}">
      <dgm:prSet phldrT="[Text]" custT="1"/>
      <dgm:spPr/>
      <dgm:t>
        <a:bodyPr/>
        <a:lstStyle/>
        <a:p>
          <a:r>
            <a:rPr lang="en-IN" sz="2000" dirty="0"/>
            <a:t>If no resource constraints, do both scan and USG </a:t>
          </a:r>
        </a:p>
      </dgm:t>
    </dgm:pt>
    <dgm:pt modelId="{0E26E894-1475-48E1-916F-532093D89C0A}" type="parTrans" cxnId="{423400B2-64E1-4160-9C46-3ED222DA7986}">
      <dgm:prSet/>
      <dgm:spPr/>
      <dgm:t>
        <a:bodyPr/>
        <a:lstStyle/>
        <a:p>
          <a:endParaRPr lang="en-IN"/>
        </a:p>
      </dgm:t>
    </dgm:pt>
    <dgm:pt modelId="{5B8AD568-A5F1-4932-B0DF-D67B83AD81C1}" type="sibTrans" cxnId="{423400B2-64E1-4160-9C46-3ED222DA7986}">
      <dgm:prSet/>
      <dgm:spPr/>
      <dgm:t>
        <a:bodyPr/>
        <a:lstStyle/>
        <a:p>
          <a:endParaRPr lang="en-IN"/>
        </a:p>
      </dgm:t>
    </dgm:pt>
    <dgm:pt modelId="{4BB53632-C7F5-4362-99C4-72776C3BE084}">
      <dgm:prSet phldrT="[Text]" custT="1"/>
      <dgm:spPr/>
      <dgm:t>
        <a:bodyPr/>
        <a:lstStyle/>
        <a:p>
          <a:endParaRPr lang="en-IN" sz="2000" dirty="0"/>
        </a:p>
      </dgm:t>
    </dgm:pt>
    <dgm:pt modelId="{CF1BF7FF-67C0-47B7-8FF5-4E0FAFF49D1B}" type="parTrans" cxnId="{99C615D1-631C-4AF6-821F-E0EF5D5838A1}">
      <dgm:prSet/>
      <dgm:spPr/>
      <dgm:t>
        <a:bodyPr/>
        <a:lstStyle/>
        <a:p>
          <a:endParaRPr lang="en-IN"/>
        </a:p>
      </dgm:t>
    </dgm:pt>
    <dgm:pt modelId="{A9DFD778-4088-4B18-A1E1-C860A3CF9D1C}" type="sibTrans" cxnId="{99C615D1-631C-4AF6-821F-E0EF5D5838A1}">
      <dgm:prSet/>
      <dgm:spPr/>
      <dgm:t>
        <a:bodyPr/>
        <a:lstStyle/>
        <a:p>
          <a:endParaRPr lang="en-IN"/>
        </a:p>
      </dgm:t>
    </dgm:pt>
    <dgm:pt modelId="{5D322357-EC9C-4574-B7C9-FA84FE40FF92}">
      <dgm:prSet custT="1"/>
      <dgm:spPr/>
      <dgm:t>
        <a:bodyPr/>
        <a:lstStyle/>
        <a:p>
          <a:r>
            <a:rPr lang="en-IN" sz="2000" dirty="0"/>
            <a:t>Can avoid interrupting therapy at 3 </a:t>
          </a:r>
          <a:r>
            <a:rPr lang="en-IN" sz="2000" dirty="0" err="1"/>
            <a:t>yr</a:t>
          </a:r>
          <a:r>
            <a:rPr lang="en-IN" sz="2000" dirty="0"/>
            <a:t> of age if permanent etiology confirmed </a:t>
          </a:r>
        </a:p>
      </dgm:t>
    </dgm:pt>
    <dgm:pt modelId="{EC993DDC-5493-4FD3-B2E2-85D85B0520E5}" type="parTrans" cxnId="{F180D2FF-694D-451C-9F8C-3193A1101812}">
      <dgm:prSet/>
      <dgm:spPr/>
      <dgm:t>
        <a:bodyPr/>
        <a:lstStyle/>
        <a:p>
          <a:endParaRPr lang="en-IN"/>
        </a:p>
      </dgm:t>
    </dgm:pt>
    <dgm:pt modelId="{34A42B58-5978-4A68-8A55-830A7725DA67}" type="sibTrans" cxnId="{F180D2FF-694D-451C-9F8C-3193A1101812}">
      <dgm:prSet/>
      <dgm:spPr/>
      <dgm:t>
        <a:bodyPr/>
        <a:lstStyle/>
        <a:p>
          <a:endParaRPr lang="en-IN"/>
        </a:p>
      </dgm:t>
    </dgm:pt>
    <dgm:pt modelId="{5CF2D396-DB9D-4A10-96C7-D3BF42B8F2A6}" type="pres">
      <dgm:prSet presAssocID="{775F042F-13C2-4595-BE1D-9EA07DCFB985}" presName="Name0" presStyleCnt="0">
        <dgm:presLayoutVars>
          <dgm:dir/>
          <dgm:animLvl val="lvl"/>
          <dgm:resizeHandles val="exact"/>
        </dgm:presLayoutVars>
      </dgm:prSet>
      <dgm:spPr/>
    </dgm:pt>
    <dgm:pt modelId="{18A49191-3AB9-4400-A916-CB4105416F84}" type="pres">
      <dgm:prSet presAssocID="{3D09E28A-42B9-4BFD-A89A-C4DDE5724719}" presName="composite" presStyleCnt="0"/>
      <dgm:spPr/>
    </dgm:pt>
    <dgm:pt modelId="{39511C86-C06F-44CF-9A7E-5840BABA746F}" type="pres">
      <dgm:prSet presAssocID="{3D09E28A-42B9-4BFD-A89A-C4DDE572471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1B82D05-0410-4D2E-A942-95F288054C5F}" type="pres">
      <dgm:prSet presAssocID="{3D09E28A-42B9-4BFD-A89A-C4DDE5724719}" presName="desTx" presStyleLbl="alignAccFollowNode1" presStyleIdx="0" presStyleCnt="3" custScaleX="99033">
        <dgm:presLayoutVars>
          <dgm:bulletEnabled val="1"/>
        </dgm:presLayoutVars>
      </dgm:prSet>
      <dgm:spPr/>
    </dgm:pt>
    <dgm:pt modelId="{0530CE81-74EC-4C80-BBB1-4840E3FDB7AF}" type="pres">
      <dgm:prSet presAssocID="{B4E4C0A9-2A49-434A-9494-44E126FDB345}" presName="space" presStyleCnt="0"/>
      <dgm:spPr/>
    </dgm:pt>
    <dgm:pt modelId="{4B7A00D8-DA37-4E1E-9F23-3A4D0F518247}" type="pres">
      <dgm:prSet presAssocID="{4CB690F1-4C60-4E15-975C-52B20693E509}" presName="composite" presStyleCnt="0"/>
      <dgm:spPr/>
    </dgm:pt>
    <dgm:pt modelId="{11E21C2E-E746-4F06-BDE6-6CB6178F997C}" type="pres">
      <dgm:prSet presAssocID="{4CB690F1-4C60-4E15-975C-52B20693E50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66D3687-DE36-4C41-A0EC-902AD01DD9C7}" type="pres">
      <dgm:prSet presAssocID="{4CB690F1-4C60-4E15-975C-52B20693E509}" presName="desTx" presStyleLbl="alignAccFollowNode1" presStyleIdx="1" presStyleCnt="3" custLinFactNeighborX="0" custLinFactNeighborY="1414">
        <dgm:presLayoutVars>
          <dgm:bulletEnabled val="1"/>
        </dgm:presLayoutVars>
      </dgm:prSet>
      <dgm:spPr/>
    </dgm:pt>
    <dgm:pt modelId="{3E77CC9B-DB5D-4206-8C43-A40075A14C42}" type="pres">
      <dgm:prSet presAssocID="{53361599-C789-4936-B312-FB068682F3B5}" presName="space" presStyleCnt="0"/>
      <dgm:spPr/>
    </dgm:pt>
    <dgm:pt modelId="{AFC3FB09-D850-4703-8CD6-C8FB946F8C21}" type="pres">
      <dgm:prSet presAssocID="{E179CB66-3A74-4A8D-905E-5F505D633C3A}" presName="composite" presStyleCnt="0"/>
      <dgm:spPr/>
    </dgm:pt>
    <dgm:pt modelId="{37E6BF4E-045B-4B05-AC38-5D366C83A185}" type="pres">
      <dgm:prSet presAssocID="{E179CB66-3A74-4A8D-905E-5F505D633C3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733D955-BE17-4EC8-881A-A526BB568344}" type="pres">
      <dgm:prSet presAssocID="{E179CB66-3A74-4A8D-905E-5F505D633C3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A13D401-3D3B-42BA-9945-57DDA37F5F76}" srcId="{775F042F-13C2-4595-BE1D-9EA07DCFB985}" destId="{3D09E28A-42B9-4BFD-A89A-C4DDE5724719}" srcOrd="0" destOrd="0" parTransId="{A83CCC1D-52AC-4CC4-883D-CE023C2904DA}" sibTransId="{B4E4C0A9-2A49-434A-9494-44E126FDB345}"/>
    <dgm:cxn modelId="{9ADE2110-1FAA-472A-B3F3-18E706582E7E}" type="presOf" srcId="{1B321FAF-51F3-43AE-A3DF-F191EB9E0CF0}" destId="{6733D955-BE17-4EC8-881A-A526BB568344}" srcOrd="0" destOrd="0" presId="urn:microsoft.com/office/officeart/2005/8/layout/hList1"/>
    <dgm:cxn modelId="{9BC1E819-C659-4C79-8B7E-2C124919D6B5}" type="presOf" srcId="{775F042F-13C2-4595-BE1D-9EA07DCFB985}" destId="{5CF2D396-DB9D-4A10-96C7-D3BF42B8F2A6}" srcOrd="0" destOrd="0" presId="urn:microsoft.com/office/officeart/2005/8/layout/hList1"/>
    <dgm:cxn modelId="{68F01E2A-9AE3-48B7-8F23-4FDAC3A47173}" type="presOf" srcId="{4632689B-31C2-456D-A005-2D12AD15A7CB}" destId="{A1B82D05-0410-4D2E-A942-95F288054C5F}" srcOrd="0" destOrd="1" presId="urn:microsoft.com/office/officeart/2005/8/layout/hList1"/>
    <dgm:cxn modelId="{DE87172D-BF5F-4FE0-917F-43E18829AC1E}" type="presOf" srcId="{AC98DB3C-4BBB-4223-8030-D5C51D75ADC6}" destId="{A1B82D05-0410-4D2E-A942-95F288054C5F}" srcOrd="0" destOrd="0" presId="urn:microsoft.com/office/officeart/2005/8/layout/hList1"/>
    <dgm:cxn modelId="{4CE5AA2D-8DB8-4F0F-815B-AC007C60CE41}" type="presOf" srcId="{4CB690F1-4C60-4E15-975C-52B20693E509}" destId="{11E21C2E-E746-4F06-BDE6-6CB6178F997C}" srcOrd="0" destOrd="0" presId="urn:microsoft.com/office/officeart/2005/8/layout/hList1"/>
    <dgm:cxn modelId="{32955147-123C-4FAD-8455-8DF48B4FC539}" srcId="{775F042F-13C2-4595-BE1D-9EA07DCFB985}" destId="{E179CB66-3A74-4A8D-905E-5F505D633C3A}" srcOrd="2" destOrd="0" parTransId="{5C947173-29D9-483C-866E-B8A383734594}" sibTransId="{A1A8804A-793F-489A-9B52-48E2B490A359}"/>
    <dgm:cxn modelId="{B269CF48-2249-490B-8D65-ECF5FE5D012B}" srcId="{E179CB66-3A74-4A8D-905E-5F505D633C3A}" destId="{1B321FAF-51F3-43AE-A3DF-F191EB9E0CF0}" srcOrd="0" destOrd="0" parTransId="{EBD55FA5-1095-4738-BAF7-C1E93C3FFEE9}" sibTransId="{14F99EC6-6A1D-455F-B208-1B3B9AA201DD}"/>
    <dgm:cxn modelId="{0B84534A-AE9D-4758-B692-B75EA114AAE3}" srcId="{775F042F-13C2-4595-BE1D-9EA07DCFB985}" destId="{4CB690F1-4C60-4E15-975C-52B20693E509}" srcOrd="1" destOrd="0" parTransId="{D11A30B4-F9EA-4803-8E1F-2FC7A261F6F7}" sibTransId="{53361599-C789-4936-B312-FB068682F3B5}"/>
    <dgm:cxn modelId="{091A687D-6485-46FF-8A2A-0209BFCB0716}" srcId="{E179CB66-3A74-4A8D-905E-5F505D633C3A}" destId="{10613314-7FD6-4AB9-A4B7-DC67027B05B4}" srcOrd="2" destOrd="0" parTransId="{789CDE39-3C2E-462E-BBA7-373EB8F4F1CC}" sibTransId="{8D3A845E-D3E2-4EDB-972F-7C1D6F3B4A1F}"/>
    <dgm:cxn modelId="{DAB720A1-A350-46C8-A4DB-F3A7634B4B02}" type="presOf" srcId="{34B9A515-8783-4755-84D5-57BA4699D5AD}" destId="{266D3687-DE36-4C41-A0EC-902AD01DD9C7}" srcOrd="0" destOrd="0" presId="urn:microsoft.com/office/officeart/2005/8/layout/hList1"/>
    <dgm:cxn modelId="{0B63E8AD-E8DE-4AB4-9B1E-B733BA9CA41A}" srcId="{3D09E28A-42B9-4BFD-A89A-C4DDE5724719}" destId="{AC98DB3C-4BBB-4223-8030-D5C51D75ADC6}" srcOrd="0" destOrd="0" parTransId="{0902886F-9B44-4502-A2BE-53FD2DE705BF}" sibTransId="{BCA7D321-C8DD-4CAA-BCD0-E4B2DDF504DC}"/>
    <dgm:cxn modelId="{423400B2-64E1-4160-9C46-3ED222DA7986}" srcId="{4CB690F1-4C60-4E15-975C-52B20693E509}" destId="{A4A69D2E-4A56-4009-B040-64B59966650B}" srcOrd="2" destOrd="0" parTransId="{0E26E894-1475-48E1-916F-532093D89C0A}" sibTransId="{5B8AD568-A5F1-4932-B0DF-D67B83AD81C1}"/>
    <dgm:cxn modelId="{960EA5B2-15D7-45D5-8B7A-E5F16C5F7D35}" type="presOf" srcId="{A4A69D2E-4A56-4009-B040-64B59966650B}" destId="{266D3687-DE36-4C41-A0EC-902AD01DD9C7}" srcOrd="0" destOrd="2" presId="urn:microsoft.com/office/officeart/2005/8/layout/hList1"/>
    <dgm:cxn modelId="{58B62DCF-4A6C-498A-AAD3-C6925A6B76B7}" type="presOf" srcId="{3D09E28A-42B9-4BFD-A89A-C4DDE5724719}" destId="{39511C86-C06F-44CF-9A7E-5840BABA746F}" srcOrd="0" destOrd="0" presId="urn:microsoft.com/office/officeart/2005/8/layout/hList1"/>
    <dgm:cxn modelId="{44B56ED0-D298-43B2-8231-7489B7E43125}" type="presOf" srcId="{10613314-7FD6-4AB9-A4B7-DC67027B05B4}" destId="{6733D955-BE17-4EC8-881A-A526BB568344}" srcOrd="0" destOrd="2" presId="urn:microsoft.com/office/officeart/2005/8/layout/hList1"/>
    <dgm:cxn modelId="{99C615D1-631C-4AF6-821F-E0EF5D5838A1}" srcId="{E179CB66-3A74-4A8D-905E-5F505D633C3A}" destId="{4BB53632-C7F5-4362-99C4-72776C3BE084}" srcOrd="1" destOrd="0" parTransId="{CF1BF7FF-67C0-47B7-8FF5-4E0FAFF49D1B}" sibTransId="{A9DFD778-4088-4B18-A1E1-C860A3CF9D1C}"/>
    <dgm:cxn modelId="{A81698D8-1F1E-4CD0-B8D1-9C9E4AFFE4E0}" srcId="{3D09E28A-42B9-4BFD-A89A-C4DDE5724719}" destId="{4632689B-31C2-456D-A005-2D12AD15A7CB}" srcOrd="1" destOrd="0" parTransId="{2FCF11A5-2E5E-4B5C-BA0D-AB5E7906E009}" sibTransId="{A1034113-4745-4DF8-A99F-81B1C4B01FA0}"/>
    <dgm:cxn modelId="{C6215DDC-E52A-4E3C-A139-D950C1AD179C}" type="presOf" srcId="{E179CB66-3A74-4A8D-905E-5F505D633C3A}" destId="{37E6BF4E-045B-4B05-AC38-5D366C83A185}" srcOrd="0" destOrd="0" presId="urn:microsoft.com/office/officeart/2005/8/layout/hList1"/>
    <dgm:cxn modelId="{E69450E1-02D2-46A0-A4AA-C02ADB8D94DE}" srcId="{4CB690F1-4C60-4E15-975C-52B20693E509}" destId="{385F9939-DD9C-47EA-A16A-7B7199C9D2CB}" srcOrd="1" destOrd="0" parTransId="{4E1A0224-26A4-4DCC-8B95-4EE4EF844288}" sibTransId="{BF3F2284-B7FF-4DC2-8D17-0EB55F0B8E28}"/>
    <dgm:cxn modelId="{B2F21AE7-F353-4D20-9037-842B68E8E5F0}" type="presOf" srcId="{385F9939-DD9C-47EA-A16A-7B7199C9D2CB}" destId="{266D3687-DE36-4C41-A0EC-902AD01DD9C7}" srcOrd="0" destOrd="1" presId="urn:microsoft.com/office/officeart/2005/8/layout/hList1"/>
    <dgm:cxn modelId="{01C16EEA-85A7-4B0D-9F91-FA83125DBABE}" type="presOf" srcId="{5D322357-EC9C-4574-B7C9-FA84FE40FF92}" destId="{A1B82D05-0410-4D2E-A942-95F288054C5F}" srcOrd="0" destOrd="2" presId="urn:microsoft.com/office/officeart/2005/8/layout/hList1"/>
    <dgm:cxn modelId="{2BAAB7F3-F097-4599-A77D-C626D8BC332C}" srcId="{4CB690F1-4C60-4E15-975C-52B20693E509}" destId="{34B9A515-8783-4755-84D5-57BA4699D5AD}" srcOrd="0" destOrd="0" parTransId="{293A84ED-01AD-44DA-BC19-4A65C81DB529}" sibTransId="{148B4ED7-BA88-4908-AE6F-80851ACFD211}"/>
    <dgm:cxn modelId="{062841FB-D308-46F6-B4E7-4D7429EC3E09}" type="presOf" srcId="{4BB53632-C7F5-4362-99C4-72776C3BE084}" destId="{6733D955-BE17-4EC8-881A-A526BB568344}" srcOrd="0" destOrd="1" presId="urn:microsoft.com/office/officeart/2005/8/layout/hList1"/>
    <dgm:cxn modelId="{F180D2FF-694D-451C-9F8C-3193A1101812}" srcId="{3D09E28A-42B9-4BFD-A89A-C4DDE5724719}" destId="{5D322357-EC9C-4574-B7C9-FA84FE40FF92}" srcOrd="2" destOrd="0" parTransId="{EC993DDC-5493-4FD3-B2E2-85D85B0520E5}" sibTransId="{34A42B58-5978-4A68-8A55-830A7725DA67}"/>
    <dgm:cxn modelId="{4CE706FB-C660-4A66-A781-C08A7B2DCD3F}" type="presParOf" srcId="{5CF2D396-DB9D-4A10-96C7-D3BF42B8F2A6}" destId="{18A49191-3AB9-4400-A916-CB4105416F84}" srcOrd="0" destOrd="0" presId="urn:microsoft.com/office/officeart/2005/8/layout/hList1"/>
    <dgm:cxn modelId="{F6175508-12FD-4E6F-9D34-9FF330364649}" type="presParOf" srcId="{18A49191-3AB9-4400-A916-CB4105416F84}" destId="{39511C86-C06F-44CF-9A7E-5840BABA746F}" srcOrd="0" destOrd="0" presId="urn:microsoft.com/office/officeart/2005/8/layout/hList1"/>
    <dgm:cxn modelId="{570EB8B6-2774-4DE4-A523-0D80337F4DE4}" type="presParOf" srcId="{18A49191-3AB9-4400-A916-CB4105416F84}" destId="{A1B82D05-0410-4D2E-A942-95F288054C5F}" srcOrd="1" destOrd="0" presId="urn:microsoft.com/office/officeart/2005/8/layout/hList1"/>
    <dgm:cxn modelId="{E4972A01-7ED5-413D-BB9B-72C67F2246B1}" type="presParOf" srcId="{5CF2D396-DB9D-4A10-96C7-D3BF42B8F2A6}" destId="{0530CE81-74EC-4C80-BBB1-4840E3FDB7AF}" srcOrd="1" destOrd="0" presId="urn:microsoft.com/office/officeart/2005/8/layout/hList1"/>
    <dgm:cxn modelId="{9E0570D3-41E1-4665-93A4-4A174CB3B672}" type="presParOf" srcId="{5CF2D396-DB9D-4A10-96C7-D3BF42B8F2A6}" destId="{4B7A00D8-DA37-4E1E-9F23-3A4D0F518247}" srcOrd="2" destOrd="0" presId="urn:microsoft.com/office/officeart/2005/8/layout/hList1"/>
    <dgm:cxn modelId="{B5CF6E42-DD8A-47CB-8A3E-11E25D4D4B12}" type="presParOf" srcId="{4B7A00D8-DA37-4E1E-9F23-3A4D0F518247}" destId="{11E21C2E-E746-4F06-BDE6-6CB6178F997C}" srcOrd="0" destOrd="0" presId="urn:microsoft.com/office/officeart/2005/8/layout/hList1"/>
    <dgm:cxn modelId="{0E3ED950-D148-475B-96AB-3910435C22A8}" type="presParOf" srcId="{4B7A00D8-DA37-4E1E-9F23-3A4D0F518247}" destId="{266D3687-DE36-4C41-A0EC-902AD01DD9C7}" srcOrd="1" destOrd="0" presId="urn:microsoft.com/office/officeart/2005/8/layout/hList1"/>
    <dgm:cxn modelId="{168F4BD5-3B6E-4A27-9D76-C65ACAC0AEAB}" type="presParOf" srcId="{5CF2D396-DB9D-4A10-96C7-D3BF42B8F2A6}" destId="{3E77CC9B-DB5D-4206-8C43-A40075A14C42}" srcOrd="3" destOrd="0" presId="urn:microsoft.com/office/officeart/2005/8/layout/hList1"/>
    <dgm:cxn modelId="{248D4C6E-79E8-4765-9C31-74E167784818}" type="presParOf" srcId="{5CF2D396-DB9D-4A10-96C7-D3BF42B8F2A6}" destId="{AFC3FB09-D850-4703-8CD6-C8FB946F8C21}" srcOrd="4" destOrd="0" presId="urn:microsoft.com/office/officeart/2005/8/layout/hList1"/>
    <dgm:cxn modelId="{FF011CF4-DFEF-4F90-AB2D-945A1DBF3079}" type="presParOf" srcId="{AFC3FB09-D850-4703-8CD6-C8FB946F8C21}" destId="{37E6BF4E-045B-4B05-AC38-5D366C83A185}" srcOrd="0" destOrd="0" presId="urn:microsoft.com/office/officeart/2005/8/layout/hList1"/>
    <dgm:cxn modelId="{4F8FD666-0197-44AE-A04B-94F8DDBE5928}" type="presParOf" srcId="{AFC3FB09-D850-4703-8CD6-C8FB946F8C21}" destId="{6733D955-BE17-4EC8-881A-A526BB5683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9DC238-421A-41E3-A875-F4D19CEDBD9D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4FB2D91-D39A-4A16-A264-0B6179D170A8}">
      <dgm:prSet phldrT="[Text]" custT="1"/>
      <dgm:spPr/>
      <dgm:t>
        <a:bodyPr/>
        <a:lstStyle/>
        <a:p>
          <a:r>
            <a:rPr lang="en-IN" sz="2000" dirty="0"/>
            <a:t>Repeat T4/ FT4 (either of the two) at 2 weeks and T4/ FT4 &amp; TSH at 4 weeks</a:t>
          </a:r>
        </a:p>
        <a:p>
          <a:r>
            <a:rPr lang="en-IN" sz="2000" dirty="0"/>
            <a:t>(sampling before or at least 4 hr after the thyroxine dose)</a:t>
          </a:r>
        </a:p>
      </dgm:t>
    </dgm:pt>
    <dgm:pt modelId="{7B27D37C-285B-4443-BC19-D4776FA2215A}" type="parTrans" cxnId="{33603919-7815-4543-82D9-E8D417FF77C0}">
      <dgm:prSet/>
      <dgm:spPr/>
      <dgm:t>
        <a:bodyPr/>
        <a:lstStyle/>
        <a:p>
          <a:endParaRPr lang="en-IN"/>
        </a:p>
      </dgm:t>
    </dgm:pt>
    <dgm:pt modelId="{07D873DC-B832-4900-B90A-F93BEFF89413}" type="sibTrans" cxnId="{33603919-7815-4543-82D9-E8D417FF77C0}">
      <dgm:prSet/>
      <dgm:spPr/>
      <dgm:t>
        <a:bodyPr/>
        <a:lstStyle/>
        <a:p>
          <a:endParaRPr lang="en-IN"/>
        </a:p>
      </dgm:t>
    </dgm:pt>
    <dgm:pt modelId="{E1F09AFB-431B-4F47-9269-52061196801D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N" b="1" dirty="0">
              <a:solidFill>
                <a:schemeClr val="tx1"/>
              </a:solidFill>
            </a:rPr>
            <a:t>Target T4 in upper half of reference range by 2 weeks and TSH in lower half of normal range by 4 weeks of treatment</a:t>
          </a:r>
        </a:p>
      </dgm:t>
    </dgm:pt>
    <dgm:pt modelId="{DC95CB03-3954-48E4-9619-ECC5CD563EB6}" type="parTrans" cxnId="{536518E7-E6F3-4A56-A334-55F87C15E5D1}">
      <dgm:prSet/>
      <dgm:spPr/>
      <dgm:t>
        <a:bodyPr/>
        <a:lstStyle/>
        <a:p>
          <a:endParaRPr lang="en-IN"/>
        </a:p>
      </dgm:t>
    </dgm:pt>
    <dgm:pt modelId="{828B1FE3-D79A-4178-AA87-B1444466FE78}" type="sibTrans" cxnId="{536518E7-E6F3-4A56-A334-55F87C15E5D1}">
      <dgm:prSet/>
      <dgm:spPr/>
      <dgm:t>
        <a:bodyPr/>
        <a:lstStyle/>
        <a:p>
          <a:endParaRPr lang="en-IN"/>
        </a:p>
      </dgm:t>
    </dgm:pt>
    <dgm:pt modelId="{EE3E5FBB-23CA-48C0-91BB-F1AE5FD1BABC}">
      <dgm:prSet phldrT="[Text]" custT="1"/>
      <dgm:spPr/>
      <dgm:t>
        <a:bodyPr/>
        <a:lstStyle/>
        <a:p>
          <a:r>
            <a:rPr lang="en-IN" sz="2000" dirty="0"/>
            <a:t>Further Biochemical follow up at regular intervals</a:t>
          </a:r>
          <a:endParaRPr lang="en-IN" sz="1700" dirty="0"/>
        </a:p>
      </dgm:t>
    </dgm:pt>
    <dgm:pt modelId="{DCFC190D-11F6-493B-A082-A80C484409AF}" type="parTrans" cxnId="{BC44B4D3-DB92-45F0-8951-C87CD8EFBB57}">
      <dgm:prSet/>
      <dgm:spPr/>
      <dgm:t>
        <a:bodyPr/>
        <a:lstStyle/>
        <a:p>
          <a:endParaRPr lang="en-IN"/>
        </a:p>
      </dgm:t>
    </dgm:pt>
    <dgm:pt modelId="{E616C752-96FC-43FC-9AB1-C20A6F6405FB}" type="sibTrans" cxnId="{BC44B4D3-DB92-45F0-8951-C87CD8EFBB57}">
      <dgm:prSet/>
      <dgm:spPr/>
      <dgm:t>
        <a:bodyPr/>
        <a:lstStyle/>
        <a:p>
          <a:endParaRPr lang="en-IN"/>
        </a:p>
      </dgm:t>
    </dgm:pt>
    <dgm:pt modelId="{06CF6C2B-AE35-46DB-9EAE-0E430CC73E70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Every 2 monthly till 6 months of age</a:t>
          </a:r>
        </a:p>
      </dgm:t>
    </dgm:pt>
    <dgm:pt modelId="{A9BC71DD-9E39-4755-BEB8-9BABBCD56C10}" type="parTrans" cxnId="{3BF519F2-3A32-42F7-8701-EA0B25A039D6}">
      <dgm:prSet/>
      <dgm:spPr/>
      <dgm:t>
        <a:bodyPr/>
        <a:lstStyle/>
        <a:p>
          <a:endParaRPr lang="en-IN"/>
        </a:p>
      </dgm:t>
    </dgm:pt>
    <dgm:pt modelId="{55188C91-C63A-4781-9C1B-1DE4D7BE7165}" type="sibTrans" cxnId="{3BF519F2-3A32-42F7-8701-EA0B25A039D6}">
      <dgm:prSet/>
      <dgm:spPr/>
      <dgm:t>
        <a:bodyPr/>
        <a:lstStyle/>
        <a:p>
          <a:endParaRPr lang="en-IN"/>
        </a:p>
      </dgm:t>
    </dgm:pt>
    <dgm:pt modelId="{C060FF53-C0BB-4FDB-8F8C-D16CDFD9DFB1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 dirty="0"/>
        </a:p>
      </dgm:t>
    </dgm:pt>
    <dgm:pt modelId="{C5CDD588-3CAF-425A-9278-C27284FE7116}" type="parTrans" cxnId="{D1043FD9-10D4-4891-A651-00910B4D1E51}">
      <dgm:prSet/>
      <dgm:spPr/>
      <dgm:t>
        <a:bodyPr/>
        <a:lstStyle/>
        <a:p>
          <a:endParaRPr lang="en-IN"/>
        </a:p>
      </dgm:t>
    </dgm:pt>
    <dgm:pt modelId="{0B47A9F3-E303-44A7-9BC3-514CC968980A}" type="sibTrans" cxnId="{D1043FD9-10D4-4891-A651-00910B4D1E51}">
      <dgm:prSet/>
      <dgm:spPr/>
      <dgm:t>
        <a:bodyPr/>
        <a:lstStyle/>
        <a:p>
          <a:endParaRPr lang="en-IN"/>
        </a:p>
      </dgm:t>
    </dgm:pt>
    <dgm:pt modelId="{033862AA-36B4-4453-BD86-727EA46B8EF1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Every 3 </a:t>
          </a:r>
          <a:r>
            <a:rPr lang="en-US" sz="1600" b="1" dirty="0" err="1">
              <a:solidFill>
                <a:schemeClr val="tx1"/>
              </a:solidFill>
            </a:rPr>
            <a:t>montly</a:t>
          </a:r>
          <a:r>
            <a:rPr lang="en-US" sz="1600" b="1" dirty="0">
              <a:solidFill>
                <a:schemeClr val="tx1"/>
              </a:solidFill>
            </a:rPr>
            <a:t>  between  6 months to 3 years of age</a:t>
          </a:r>
        </a:p>
      </dgm:t>
    </dgm:pt>
    <dgm:pt modelId="{1BEB8F8A-49C9-467D-B347-E30B1D664F11}" type="parTrans" cxnId="{66CE38A5-94F4-4FEF-B180-7DB8B0713CDE}">
      <dgm:prSet/>
      <dgm:spPr/>
      <dgm:t>
        <a:bodyPr/>
        <a:lstStyle/>
        <a:p>
          <a:endParaRPr lang="en-IN"/>
        </a:p>
      </dgm:t>
    </dgm:pt>
    <dgm:pt modelId="{C1DAA2F1-D699-4D8A-93F2-1DBFE2398FCC}" type="sibTrans" cxnId="{66CE38A5-94F4-4FEF-B180-7DB8B0713CDE}">
      <dgm:prSet/>
      <dgm:spPr/>
      <dgm:t>
        <a:bodyPr/>
        <a:lstStyle/>
        <a:p>
          <a:endParaRPr lang="en-IN"/>
        </a:p>
      </dgm:t>
    </dgm:pt>
    <dgm:pt modelId="{BB729780-2DF2-4B7E-9698-E9131FDA6F81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 dirty="0"/>
        </a:p>
      </dgm:t>
    </dgm:pt>
    <dgm:pt modelId="{202A50A3-E741-4F0C-B3E6-B3CF7794BAAC}" type="parTrans" cxnId="{AC2FCB12-AC8C-4590-9170-45C0020E47B8}">
      <dgm:prSet/>
      <dgm:spPr/>
      <dgm:t>
        <a:bodyPr/>
        <a:lstStyle/>
        <a:p>
          <a:endParaRPr lang="en-IN"/>
        </a:p>
      </dgm:t>
    </dgm:pt>
    <dgm:pt modelId="{45E32978-9409-4E2C-8D4C-448DCAB7B676}" type="sibTrans" cxnId="{AC2FCB12-AC8C-4590-9170-45C0020E47B8}">
      <dgm:prSet/>
      <dgm:spPr/>
      <dgm:t>
        <a:bodyPr/>
        <a:lstStyle/>
        <a:p>
          <a:endParaRPr lang="en-IN"/>
        </a:p>
      </dgm:t>
    </dgm:pt>
    <dgm:pt modelId="{362942B5-6899-45C2-A875-9F13A7692B6F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Every 3-6 monthly after 3 years of age till end of growth, 6-12 monthly thereafter </a:t>
          </a:r>
        </a:p>
      </dgm:t>
    </dgm:pt>
    <dgm:pt modelId="{1A915962-4C85-46E9-83E4-1BE24D5A05C7}" type="parTrans" cxnId="{AFFE2A5B-79A4-433E-9F94-78075FE1E81F}">
      <dgm:prSet/>
      <dgm:spPr/>
      <dgm:t>
        <a:bodyPr/>
        <a:lstStyle/>
        <a:p>
          <a:endParaRPr lang="en-IN"/>
        </a:p>
      </dgm:t>
    </dgm:pt>
    <dgm:pt modelId="{232069CF-9CC8-4A7D-AFC5-D48D3B613580}" type="sibTrans" cxnId="{AFFE2A5B-79A4-433E-9F94-78075FE1E81F}">
      <dgm:prSet/>
      <dgm:spPr/>
      <dgm:t>
        <a:bodyPr/>
        <a:lstStyle/>
        <a:p>
          <a:endParaRPr lang="en-IN"/>
        </a:p>
      </dgm:t>
    </dgm:pt>
    <dgm:pt modelId="{535A7040-2CAB-494B-B3EB-917150861DC6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 dirty="0"/>
        </a:p>
      </dgm:t>
    </dgm:pt>
    <dgm:pt modelId="{713C0D24-BF98-4BF3-8319-D437A57E4585}" type="parTrans" cxnId="{76EDEFCB-4A9E-4FFF-AC82-092EC05BE28F}">
      <dgm:prSet/>
      <dgm:spPr/>
      <dgm:t>
        <a:bodyPr/>
        <a:lstStyle/>
        <a:p>
          <a:endParaRPr lang="en-IN"/>
        </a:p>
      </dgm:t>
    </dgm:pt>
    <dgm:pt modelId="{032BBC2E-BFCF-4133-8B0F-914DDEAC45BA}" type="sibTrans" cxnId="{76EDEFCB-4A9E-4FFF-AC82-092EC05BE28F}">
      <dgm:prSet/>
      <dgm:spPr/>
      <dgm:t>
        <a:bodyPr/>
        <a:lstStyle/>
        <a:p>
          <a:endParaRPr lang="en-IN"/>
        </a:p>
      </dgm:t>
    </dgm:pt>
    <dgm:pt modelId="{0B10857F-9379-4F84-8509-8FED02FF0FC2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4 weeks after changing   thyroxine dose</a:t>
          </a:r>
        </a:p>
      </dgm:t>
    </dgm:pt>
    <dgm:pt modelId="{BC57904D-1ACF-4700-8284-30C189107769}" type="parTrans" cxnId="{37447DE1-3915-4FAF-B1F6-DC41E48B0F30}">
      <dgm:prSet/>
      <dgm:spPr/>
      <dgm:t>
        <a:bodyPr/>
        <a:lstStyle/>
        <a:p>
          <a:endParaRPr lang="en-IN"/>
        </a:p>
      </dgm:t>
    </dgm:pt>
    <dgm:pt modelId="{031B584B-9B1A-43E6-93A2-4BF54DDC038F}" type="sibTrans" cxnId="{37447DE1-3915-4FAF-B1F6-DC41E48B0F30}">
      <dgm:prSet/>
      <dgm:spPr/>
      <dgm:t>
        <a:bodyPr/>
        <a:lstStyle/>
        <a:p>
          <a:endParaRPr lang="en-IN"/>
        </a:p>
      </dgm:t>
    </dgm:pt>
    <dgm:pt modelId="{E2854030-D3E0-4943-87AC-19D698D744E0}" type="pres">
      <dgm:prSet presAssocID="{319DC238-421A-41E3-A875-F4D19CEDBD9D}" presName="Name0" presStyleCnt="0">
        <dgm:presLayoutVars>
          <dgm:dir/>
          <dgm:animLvl val="lvl"/>
          <dgm:resizeHandles val="exact"/>
        </dgm:presLayoutVars>
      </dgm:prSet>
      <dgm:spPr/>
    </dgm:pt>
    <dgm:pt modelId="{ADFED27B-8235-40EE-8792-347C71CD614B}" type="pres">
      <dgm:prSet presAssocID="{EE3E5FBB-23CA-48C0-91BB-F1AE5FD1BABC}" presName="boxAndChildren" presStyleCnt="0"/>
      <dgm:spPr/>
    </dgm:pt>
    <dgm:pt modelId="{7E58949C-4D60-484C-B031-1BD7A8F8B25D}" type="pres">
      <dgm:prSet presAssocID="{EE3E5FBB-23CA-48C0-91BB-F1AE5FD1BABC}" presName="parentTextBox" presStyleLbl="node1" presStyleIdx="0" presStyleCnt="2"/>
      <dgm:spPr/>
    </dgm:pt>
    <dgm:pt modelId="{B400A469-11AC-4FDF-9797-7C8F0F2779D8}" type="pres">
      <dgm:prSet presAssocID="{EE3E5FBB-23CA-48C0-91BB-F1AE5FD1BABC}" presName="entireBox" presStyleLbl="node1" presStyleIdx="0" presStyleCnt="2" custScaleY="32512" custLinFactNeighborX="320" custLinFactNeighborY="-3994"/>
      <dgm:spPr/>
    </dgm:pt>
    <dgm:pt modelId="{F0CB6908-55DF-4B6E-BA97-3154DB3B2838}" type="pres">
      <dgm:prSet presAssocID="{EE3E5FBB-23CA-48C0-91BB-F1AE5FD1BABC}" presName="descendantBox" presStyleCnt="0"/>
      <dgm:spPr/>
    </dgm:pt>
    <dgm:pt modelId="{7DBF1A27-CEEB-4999-9B3E-E1CDB1A26F80}" type="pres">
      <dgm:prSet presAssocID="{06CF6C2B-AE35-46DB-9EAE-0E430CC73E70}" presName="childTextBox" presStyleLbl="fgAccFollowNode1" presStyleIdx="0" presStyleCnt="8" custScaleX="493615">
        <dgm:presLayoutVars>
          <dgm:bulletEnabled val="1"/>
        </dgm:presLayoutVars>
      </dgm:prSet>
      <dgm:spPr/>
    </dgm:pt>
    <dgm:pt modelId="{7B1F0254-A996-4D49-91C1-867080DABD8A}" type="pres">
      <dgm:prSet presAssocID="{C060FF53-C0BB-4FDB-8F8C-D16CDFD9DFB1}" presName="childTextBox" presStyleLbl="fgAccFollowNode1" presStyleIdx="1" presStyleCnt="8">
        <dgm:presLayoutVars>
          <dgm:bulletEnabled val="1"/>
        </dgm:presLayoutVars>
      </dgm:prSet>
      <dgm:spPr/>
    </dgm:pt>
    <dgm:pt modelId="{502A790D-2F01-4C90-8F88-0ED09D3E6CB4}" type="pres">
      <dgm:prSet presAssocID="{033862AA-36B4-4453-BD86-727EA46B8EF1}" presName="childTextBox" presStyleLbl="fgAccFollowNode1" presStyleIdx="2" presStyleCnt="8" custScaleX="417679">
        <dgm:presLayoutVars>
          <dgm:bulletEnabled val="1"/>
        </dgm:presLayoutVars>
      </dgm:prSet>
      <dgm:spPr/>
    </dgm:pt>
    <dgm:pt modelId="{F0C1260D-6AA9-49D9-9491-39A494D0EA9F}" type="pres">
      <dgm:prSet presAssocID="{BB729780-2DF2-4B7E-9698-E9131FDA6F81}" presName="childTextBox" presStyleLbl="fgAccFollowNode1" presStyleIdx="3" presStyleCnt="8">
        <dgm:presLayoutVars>
          <dgm:bulletEnabled val="1"/>
        </dgm:presLayoutVars>
      </dgm:prSet>
      <dgm:spPr/>
    </dgm:pt>
    <dgm:pt modelId="{AF03F059-45EE-43E6-AFFB-EC6B18CD0C25}" type="pres">
      <dgm:prSet presAssocID="{362942B5-6899-45C2-A875-9F13A7692B6F}" presName="childTextBox" presStyleLbl="fgAccFollowNode1" presStyleIdx="4" presStyleCnt="8" custScaleX="631081">
        <dgm:presLayoutVars>
          <dgm:bulletEnabled val="1"/>
        </dgm:presLayoutVars>
      </dgm:prSet>
      <dgm:spPr/>
    </dgm:pt>
    <dgm:pt modelId="{BBF3D904-A8A9-4294-A2A1-55B163936831}" type="pres">
      <dgm:prSet presAssocID="{535A7040-2CAB-494B-B3EB-917150861DC6}" presName="childTextBox" presStyleLbl="fgAccFollowNode1" presStyleIdx="5" presStyleCnt="8">
        <dgm:presLayoutVars>
          <dgm:bulletEnabled val="1"/>
        </dgm:presLayoutVars>
      </dgm:prSet>
      <dgm:spPr/>
    </dgm:pt>
    <dgm:pt modelId="{8A747AD6-89FD-486F-B6A1-45A9BCDE653C}" type="pres">
      <dgm:prSet presAssocID="{0B10857F-9379-4F84-8509-8FED02FF0FC2}" presName="childTextBox" presStyleLbl="fgAccFollowNode1" presStyleIdx="6" presStyleCnt="8" custScaleX="444893">
        <dgm:presLayoutVars>
          <dgm:bulletEnabled val="1"/>
        </dgm:presLayoutVars>
      </dgm:prSet>
      <dgm:spPr/>
    </dgm:pt>
    <dgm:pt modelId="{F735DF0E-EACD-4641-A67E-A874326BBA3B}" type="pres">
      <dgm:prSet presAssocID="{07D873DC-B832-4900-B90A-F93BEFF89413}" presName="sp" presStyleCnt="0"/>
      <dgm:spPr/>
    </dgm:pt>
    <dgm:pt modelId="{58B4B8DA-5177-4474-8194-8A3C3F94A7F7}" type="pres">
      <dgm:prSet presAssocID="{44FB2D91-D39A-4A16-A264-0B6179D170A8}" presName="arrowAndChildren" presStyleCnt="0"/>
      <dgm:spPr/>
    </dgm:pt>
    <dgm:pt modelId="{BC6542D6-9389-4F42-901F-9A94D9D56471}" type="pres">
      <dgm:prSet presAssocID="{44FB2D91-D39A-4A16-A264-0B6179D170A8}" presName="parentTextArrow" presStyleLbl="node1" presStyleIdx="0" presStyleCnt="2"/>
      <dgm:spPr/>
    </dgm:pt>
    <dgm:pt modelId="{E5729E13-5526-4379-AAB1-1DD8D6781326}" type="pres">
      <dgm:prSet presAssocID="{44FB2D91-D39A-4A16-A264-0B6179D170A8}" presName="arrow" presStyleLbl="node1" presStyleIdx="1" presStyleCnt="2" custScaleY="55818" custLinFactNeighborX="107" custLinFactNeighborY="-2256"/>
      <dgm:spPr/>
    </dgm:pt>
    <dgm:pt modelId="{587B8B1C-70EC-4B43-87C8-2FAE276A49DC}" type="pres">
      <dgm:prSet presAssocID="{44FB2D91-D39A-4A16-A264-0B6179D170A8}" presName="descendantArrow" presStyleCnt="0"/>
      <dgm:spPr/>
    </dgm:pt>
    <dgm:pt modelId="{66D428DA-7F1F-4094-8FCF-8447DF35C33F}" type="pres">
      <dgm:prSet presAssocID="{E1F09AFB-431B-4F47-9269-52061196801D}" presName="childTextArrow" presStyleLbl="fgAccFollowNode1" presStyleIdx="7" presStyleCnt="8" custScaleY="53988">
        <dgm:presLayoutVars>
          <dgm:bulletEnabled val="1"/>
        </dgm:presLayoutVars>
      </dgm:prSet>
      <dgm:spPr/>
    </dgm:pt>
  </dgm:ptLst>
  <dgm:cxnLst>
    <dgm:cxn modelId="{FDEE4B0F-00BA-4A43-A92C-F1D57DF8E7E2}" type="presOf" srcId="{535A7040-2CAB-494B-B3EB-917150861DC6}" destId="{BBF3D904-A8A9-4294-A2A1-55B163936831}" srcOrd="0" destOrd="0" presId="urn:microsoft.com/office/officeart/2005/8/layout/process4"/>
    <dgm:cxn modelId="{AC2FCB12-AC8C-4590-9170-45C0020E47B8}" srcId="{EE3E5FBB-23CA-48C0-91BB-F1AE5FD1BABC}" destId="{BB729780-2DF2-4B7E-9698-E9131FDA6F81}" srcOrd="3" destOrd="0" parTransId="{202A50A3-E741-4F0C-B3E6-B3CF7794BAAC}" sibTransId="{45E32978-9409-4E2C-8D4C-448DCAB7B676}"/>
    <dgm:cxn modelId="{33603919-7815-4543-82D9-E8D417FF77C0}" srcId="{319DC238-421A-41E3-A875-F4D19CEDBD9D}" destId="{44FB2D91-D39A-4A16-A264-0B6179D170A8}" srcOrd="0" destOrd="0" parTransId="{7B27D37C-285B-4443-BC19-D4776FA2215A}" sibTransId="{07D873DC-B832-4900-B90A-F93BEFF89413}"/>
    <dgm:cxn modelId="{D21AD82E-6A4A-47DE-8EE1-F2E207B1EF7A}" type="presOf" srcId="{033862AA-36B4-4453-BD86-727EA46B8EF1}" destId="{502A790D-2F01-4C90-8F88-0ED09D3E6CB4}" srcOrd="0" destOrd="0" presId="urn:microsoft.com/office/officeart/2005/8/layout/process4"/>
    <dgm:cxn modelId="{71E86639-B3BB-470F-B8F6-83C98974EC56}" type="presOf" srcId="{EE3E5FBB-23CA-48C0-91BB-F1AE5FD1BABC}" destId="{B400A469-11AC-4FDF-9797-7C8F0F2779D8}" srcOrd="1" destOrd="0" presId="urn:microsoft.com/office/officeart/2005/8/layout/process4"/>
    <dgm:cxn modelId="{AFFE2A5B-79A4-433E-9F94-78075FE1E81F}" srcId="{EE3E5FBB-23CA-48C0-91BB-F1AE5FD1BABC}" destId="{362942B5-6899-45C2-A875-9F13A7692B6F}" srcOrd="4" destOrd="0" parTransId="{1A915962-4C85-46E9-83E4-1BE24D5A05C7}" sibTransId="{232069CF-9CC8-4A7D-AFC5-D48D3B613580}"/>
    <dgm:cxn modelId="{49E81E58-CAF7-4256-A716-46D99A665830}" type="presOf" srcId="{BB729780-2DF2-4B7E-9698-E9131FDA6F81}" destId="{F0C1260D-6AA9-49D9-9491-39A494D0EA9F}" srcOrd="0" destOrd="0" presId="urn:microsoft.com/office/officeart/2005/8/layout/process4"/>
    <dgm:cxn modelId="{B1F4F19A-0FF5-4C50-AA3D-1E95CC95C981}" type="presOf" srcId="{44FB2D91-D39A-4A16-A264-0B6179D170A8}" destId="{BC6542D6-9389-4F42-901F-9A94D9D56471}" srcOrd="0" destOrd="0" presId="urn:microsoft.com/office/officeart/2005/8/layout/process4"/>
    <dgm:cxn modelId="{0653289E-3E84-4A08-A954-DD20D2A6AA97}" type="presOf" srcId="{319DC238-421A-41E3-A875-F4D19CEDBD9D}" destId="{E2854030-D3E0-4943-87AC-19D698D744E0}" srcOrd="0" destOrd="0" presId="urn:microsoft.com/office/officeart/2005/8/layout/process4"/>
    <dgm:cxn modelId="{DC55C9A1-23D0-4C40-BD34-03622E7DCBBE}" type="presOf" srcId="{EE3E5FBB-23CA-48C0-91BB-F1AE5FD1BABC}" destId="{7E58949C-4D60-484C-B031-1BD7A8F8B25D}" srcOrd="0" destOrd="0" presId="urn:microsoft.com/office/officeart/2005/8/layout/process4"/>
    <dgm:cxn modelId="{66CE38A5-94F4-4FEF-B180-7DB8B0713CDE}" srcId="{EE3E5FBB-23CA-48C0-91BB-F1AE5FD1BABC}" destId="{033862AA-36B4-4453-BD86-727EA46B8EF1}" srcOrd="2" destOrd="0" parTransId="{1BEB8F8A-49C9-467D-B347-E30B1D664F11}" sibTransId="{C1DAA2F1-D699-4D8A-93F2-1DBFE2398FCC}"/>
    <dgm:cxn modelId="{F79AFDAD-F86C-4FAB-8C4D-E07D08FC6BEE}" type="presOf" srcId="{0B10857F-9379-4F84-8509-8FED02FF0FC2}" destId="{8A747AD6-89FD-486F-B6A1-45A9BCDE653C}" srcOrd="0" destOrd="0" presId="urn:microsoft.com/office/officeart/2005/8/layout/process4"/>
    <dgm:cxn modelId="{0EE3CDBF-54C4-4635-AB00-2D119D83E1AA}" type="presOf" srcId="{44FB2D91-D39A-4A16-A264-0B6179D170A8}" destId="{E5729E13-5526-4379-AAB1-1DD8D6781326}" srcOrd="1" destOrd="0" presId="urn:microsoft.com/office/officeart/2005/8/layout/process4"/>
    <dgm:cxn modelId="{7E2C65C6-175C-445D-B7F9-BA8BFF152D0F}" type="presOf" srcId="{06CF6C2B-AE35-46DB-9EAE-0E430CC73E70}" destId="{7DBF1A27-CEEB-4999-9B3E-E1CDB1A26F80}" srcOrd="0" destOrd="0" presId="urn:microsoft.com/office/officeart/2005/8/layout/process4"/>
    <dgm:cxn modelId="{76EDEFCB-4A9E-4FFF-AC82-092EC05BE28F}" srcId="{EE3E5FBB-23CA-48C0-91BB-F1AE5FD1BABC}" destId="{535A7040-2CAB-494B-B3EB-917150861DC6}" srcOrd="5" destOrd="0" parTransId="{713C0D24-BF98-4BF3-8319-D437A57E4585}" sibTransId="{032BBC2E-BFCF-4133-8B0F-914DDEAC45BA}"/>
    <dgm:cxn modelId="{BC44B4D3-DB92-45F0-8951-C87CD8EFBB57}" srcId="{319DC238-421A-41E3-A875-F4D19CEDBD9D}" destId="{EE3E5FBB-23CA-48C0-91BB-F1AE5FD1BABC}" srcOrd="1" destOrd="0" parTransId="{DCFC190D-11F6-493B-A082-A80C484409AF}" sibTransId="{E616C752-96FC-43FC-9AB1-C20A6F6405FB}"/>
    <dgm:cxn modelId="{D1043FD9-10D4-4891-A651-00910B4D1E51}" srcId="{EE3E5FBB-23CA-48C0-91BB-F1AE5FD1BABC}" destId="{C060FF53-C0BB-4FDB-8F8C-D16CDFD9DFB1}" srcOrd="1" destOrd="0" parTransId="{C5CDD588-3CAF-425A-9278-C27284FE7116}" sibTransId="{0B47A9F3-E303-44A7-9BC3-514CC968980A}"/>
    <dgm:cxn modelId="{37447DE1-3915-4FAF-B1F6-DC41E48B0F30}" srcId="{EE3E5FBB-23CA-48C0-91BB-F1AE5FD1BABC}" destId="{0B10857F-9379-4F84-8509-8FED02FF0FC2}" srcOrd="6" destOrd="0" parTransId="{BC57904D-1ACF-4700-8284-30C189107769}" sibTransId="{031B584B-9B1A-43E6-93A2-4BF54DDC038F}"/>
    <dgm:cxn modelId="{536518E7-E6F3-4A56-A334-55F87C15E5D1}" srcId="{44FB2D91-D39A-4A16-A264-0B6179D170A8}" destId="{E1F09AFB-431B-4F47-9269-52061196801D}" srcOrd="0" destOrd="0" parTransId="{DC95CB03-3954-48E4-9619-ECC5CD563EB6}" sibTransId="{828B1FE3-D79A-4178-AA87-B1444466FE78}"/>
    <dgm:cxn modelId="{12E230E8-D2E3-40B0-9EBD-D2A1724DF0CF}" type="presOf" srcId="{362942B5-6899-45C2-A875-9F13A7692B6F}" destId="{AF03F059-45EE-43E6-AFFB-EC6B18CD0C25}" srcOrd="0" destOrd="0" presId="urn:microsoft.com/office/officeart/2005/8/layout/process4"/>
    <dgm:cxn modelId="{3BF519F2-3A32-42F7-8701-EA0B25A039D6}" srcId="{EE3E5FBB-23CA-48C0-91BB-F1AE5FD1BABC}" destId="{06CF6C2B-AE35-46DB-9EAE-0E430CC73E70}" srcOrd="0" destOrd="0" parTransId="{A9BC71DD-9E39-4755-BEB8-9BABBCD56C10}" sibTransId="{55188C91-C63A-4781-9C1B-1DE4D7BE7165}"/>
    <dgm:cxn modelId="{3A5B47F3-555A-4EDA-A263-FB3240C5F250}" type="presOf" srcId="{C060FF53-C0BB-4FDB-8F8C-D16CDFD9DFB1}" destId="{7B1F0254-A996-4D49-91C1-867080DABD8A}" srcOrd="0" destOrd="0" presId="urn:microsoft.com/office/officeart/2005/8/layout/process4"/>
    <dgm:cxn modelId="{787AE4FA-4358-4F57-B216-116DD3E09C47}" type="presOf" srcId="{E1F09AFB-431B-4F47-9269-52061196801D}" destId="{66D428DA-7F1F-4094-8FCF-8447DF35C33F}" srcOrd="0" destOrd="0" presId="urn:microsoft.com/office/officeart/2005/8/layout/process4"/>
    <dgm:cxn modelId="{4657F312-BD1C-43F3-A5E9-A4495EA53332}" type="presParOf" srcId="{E2854030-D3E0-4943-87AC-19D698D744E0}" destId="{ADFED27B-8235-40EE-8792-347C71CD614B}" srcOrd="0" destOrd="0" presId="urn:microsoft.com/office/officeart/2005/8/layout/process4"/>
    <dgm:cxn modelId="{864F738F-DC64-43A4-9630-403097F9FF32}" type="presParOf" srcId="{ADFED27B-8235-40EE-8792-347C71CD614B}" destId="{7E58949C-4D60-484C-B031-1BD7A8F8B25D}" srcOrd="0" destOrd="0" presId="urn:microsoft.com/office/officeart/2005/8/layout/process4"/>
    <dgm:cxn modelId="{84BDF56F-3055-4A25-9898-F8FA6A45A188}" type="presParOf" srcId="{ADFED27B-8235-40EE-8792-347C71CD614B}" destId="{B400A469-11AC-4FDF-9797-7C8F0F2779D8}" srcOrd="1" destOrd="0" presId="urn:microsoft.com/office/officeart/2005/8/layout/process4"/>
    <dgm:cxn modelId="{D456FFAA-F82C-4699-89F2-32D5EB56D007}" type="presParOf" srcId="{ADFED27B-8235-40EE-8792-347C71CD614B}" destId="{F0CB6908-55DF-4B6E-BA97-3154DB3B2838}" srcOrd="2" destOrd="0" presId="urn:microsoft.com/office/officeart/2005/8/layout/process4"/>
    <dgm:cxn modelId="{263C4700-53FA-4759-9BF5-EFA1BA4720E8}" type="presParOf" srcId="{F0CB6908-55DF-4B6E-BA97-3154DB3B2838}" destId="{7DBF1A27-CEEB-4999-9B3E-E1CDB1A26F80}" srcOrd="0" destOrd="0" presId="urn:microsoft.com/office/officeart/2005/8/layout/process4"/>
    <dgm:cxn modelId="{46D543A6-FB49-42C4-906A-547DE96B0B74}" type="presParOf" srcId="{F0CB6908-55DF-4B6E-BA97-3154DB3B2838}" destId="{7B1F0254-A996-4D49-91C1-867080DABD8A}" srcOrd="1" destOrd="0" presId="urn:microsoft.com/office/officeart/2005/8/layout/process4"/>
    <dgm:cxn modelId="{F65FB97F-CE00-4AEC-AD15-7D4DCBFDE2C0}" type="presParOf" srcId="{F0CB6908-55DF-4B6E-BA97-3154DB3B2838}" destId="{502A790D-2F01-4C90-8F88-0ED09D3E6CB4}" srcOrd="2" destOrd="0" presId="urn:microsoft.com/office/officeart/2005/8/layout/process4"/>
    <dgm:cxn modelId="{E7355616-2A94-41F4-8BA7-2E885BD5474B}" type="presParOf" srcId="{F0CB6908-55DF-4B6E-BA97-3154DB3B2838}" destId="{F0C1260D-6AA9-49D9-9491-39A494D0EA9F}" srcOrd="3" destOrd="0" presId="urn:microsoft.com/office/officeart/2005/8/layout/process4"/>
    <dgm:cxn modelId="{6BE4DEB4-ADC2-4DF7-B77E-EF0840CF7D9B}" type="presParOf" srcId="{F0CB6908-55DF-4B6E-BA97-3154DB3B2838}" destId="{AF03F059-45EE-43E6-AFFB-EC6B18CD0C25}" srcOrd="4" destOrd="0" presId="urn:microsoft.com/office/officeart/2005/8/layout/process4"/>
    <dgm:cxn modelId="{4C47E024-55F7-4557-9B47-17E16349EEC1}" type="presParOf" srcId="{F0CB6908-55DF-4B6E-BA97-3154DB3B2838}" destId="{BBF3D904-A8A9-4294-A2A1-55B163936831}" srcOrd="5" destOrd="0" presId="urn:microsoft.com/office/officeart/2005/8/layout/process4"/>
    <dgm:cxn modelId="{0B05C1F8-7D35-4053-A112-12BF7A081800}" type="presParOf" srcId="{F0CB6908-55DF-4B6E-BA97-3154DB3B2838}" destId="{8A747AD6-89FD-486F-B6A1-45A9BCDE653C}" srcOrd="6" destOrd="0" presId="urn:microsoft.com/office/officeart/2005/8/layout/process4"/>
    <dgm:cxn modelId="{288F8F83-EB37-4EA5-8108-676744115708}" type="presParOf" srcId="{E2854030-D3E0-4943-87AC-19D698D744E0}" destId="{F735DF0E-EACD-4641-A67E-A874326BBA3B}" srcOrd="1" destOrd="0" presId="urn:microsoft.com/office/officeart/2005/8/layout/process4"/>
    <dgm:cxn modelId="{8224924D-16D1-4BAD-8423-C9A0BE14D42D}" type="presParOf" srcId="{E2854030-D3E0-4943-87AC-19D698D744E0}" destId="{58B4B8DA-5177-4474-8194-8A3C3F94A7F7}" srcOrd="2" destOrd="0" presId="urn:microsoft.com/office/officeart/2005/8/layout/process4"/>
    <dgm:cxn modelId="{EBD1002F-6CD6-4A2E-9B8A-213C85AB6B98}" type="presParOf" srcId="{58B4B8DA-5177-4474-8194-8A3C3F94A7F7}" destId="{BC6542D6-9389-4F42-901F-9A94D9D56471}" srcOrd="0" destOrd="0" presId="urn:microsoft.com/office/officeart/2005/8/layout/process4"/>
    <dgm:cxn modelId="{E32048E4-5DC2-4EB6-B66E-DB174239606C}" type="presParOf" srcId="{58B4B8DA-5177-4474-8194-8A3C3F94A7F7}" destId="{E5729E13-5526-4379-AAB1-1DD8D6781326}" srcOrd="1" destOrd="0" presId="urn:microsoft.com/office/officeart/2005/8/layout/process4"/>
    <dgm:cxn modelId="{EE56704C-DB50-45B3-949A-E540C4DCA938}" type="presParOf" srcId="{58B4B8DA-5177-4474-8194-8A3C3F94A7F7}" destId="{587B8B1C-70EC-4B43-87C8-2FAE276A49DC}" srcOrd="2" destOrd="0" presId="urn:microsoft.com/office/officeart/2005/8/layout/process4"/>
    <dgm:cxn modelId="{8E08ECBB-C721-4CDC-B01E-239B1C6C9E43}" type="presParOf" srcId="{587B8B1C-70EC-4B43-87C8-2FAE276A49DC}" destId="{66D428DA-7F1F-4094-8FCF-8447DF35C33F}" srcOrd="0" destOrd="0" presId="urn:microsoft.com/office/officeart/2005/8/layout/process4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DF9F37-DDE6-4A29-A997-73C2EB28A9E5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AC50544C-795C-40BB-8926-22221539E01D}">
      <dgm:prSet phldrT="[Text]"/>
      <dgm:spPr/>
      <dgm:t>
        <a:bodyPr/>
        <a:lstStyle/>
        <a:p>
          <a:r>
            <a:rPr lang="en-IN" dirty="0"/>
            <a:t>T4 &amp; TSH </a:t>
          </a:r>
        </a:p>
      </dgm:t>
    </dgm:pt>
    <dgm:pt modelId="{651747F4-2188-49A6-89FD-8D88D7143FA3}" type="parTrans" cxnId="{F95007FA-7CF3-4C3C-BA88-28C6B5AA4F86}">
      <dgm:prSet/>
      <dgm:spPr/>
      <dgm:t>
        <a:bodyPr/>
        <a:lstStyle/>
        <a:p>
          <a:endParaRPr lang="en-IN"/>
        </a:p>
      </dgm:t>
    </dgm:pt>
    <dgm:pt modelId="{A753DB0B-03CC-4EFC-9BF3-64BDD321FCBE}" type="sibTrans" cxnId="{F95007FA-7CF3-4C3C-BA88-28C6B5AA4F86}">
      <dgm:prSet/>
      <dgm:spPr/>
      <dgm:t>
        <a:bodyPr/>
        <a:lstStyle/>
        <a:p>
          <a:endParaRPr lang="en-IN"/>
        </a:p>
      </dgm:t>
    </dgm:pt>
    <dgm:pt modelId="{73DD05BE-EDD1-491C-A257-D5E92512E679}">
      <dgm:prSet phldrT="[Text]"/>
      <dgm:spPr/>
      <dgm:t>
        <a:bodyPr/>
        <a:lstStyle/>
        <a:p>
          <a:r>
            <a:rPr lang="en-IN" dirty="0"/>
            <a:t>Maintain T4 in upper half of normal range</a:t>
          </a:r>
        </a:p>
      </dgm:t>
    </dgm:pt>
    <dgm:pt modelId="{3BF92586-CF72-41F9-85FA-5B1CC48DEABF}" type="parTrans" cxnId="{D273B0DE-30A6-4552-8FD1-09F8576D453B}">
      <dgm:prSet/>
      <dgm:spPr/>
      <dgm:t>
        <a:bodyPr/>
        <a:lstStyle/>
        <a:p>
          <a:endParaRPr lang="en-IN"/>
        </a:p>
      </dgm:t>
    </dgm:pt>
    <dgm:pt modelId="{5EFA7603-51E2-45C0-A407-8864959ED8AF}" type="sibTrans" cxnId="{D273B0DE-30A6-4552-8FD1-09F8576D453B}">
      <dgm:prSet/>
      <dgm:spPr/>
      <dgm:t>
        <a:bodyPr/>
        <a:lstStyle/>
        <a:p>
          <a:endParaRPr lang="en-IN"/>
        </a:p>
      </dgm:t>
    </dgm:pt>
    <dgm:pt modelId="{9CD1D359-509B-492B-BA13-7656B0B7FCBF}">
      <dgm:prSet phldrT="[Text]"/>
      <dgm:spPr/>
      <dgm:t>
        <a:bodyPr/>
        <a:lstStyle/>
        <a:p>
          <a:r>
            <a:rPr lang="en-IN" dirty="0"/>
            <a:t>Maintain TSH in lower half of normal range</a:t>
          </a:r>
        </a:p>
      </dgm:t>
    </dgm:pt>
    <dgm:pt modelId="{BFDA2D66-2F5B-4698-B560-12BF0EB8F163}" type="parTrans" cxnId="{50215D23-4F2A-46B6-8486-0637864CC87D}">
      <dgm:prSet/>
      <dgm:spPr/>
      <dgm:t>
        <a:bodyPr/>
        <a:lstStyle/>
        <a:p>
          <a:endParaRPr lang="en-IN"/>
        </a:p>
      </dgm:t>
    </dgm:pt>
    <dgm:pt modelId="{B6E93BDC-A1CA-48FE-A6E6-8482D6D304D4}" type="sibTrans" cxnId="{50215D23-4F2A-46B6-8486-0637864CC87D}">
      <dgm:prSet/>
      <dgm:spPr/>
      <dgm:t>
        <a:bodyPr/>
        <a:lstStyle/>
        <a:p>
          <a:endParaRPr lang="en-IN"/>
        </a:p>
      </dgm:t>
    </dgm:pt>
    <dgm:pt modelId="{77BD7BDA-F319-47DD-ADD9-77B17204A5B4}">
      <dgm:prSet phldrT="[Text]"/>
      <dgm:spPr/>
      <dgm:t>
        <a:bodyPr/>
        <a:lstStyle/>
        <a:p>
          <a:r>
            <a:rPr lang="en-IN" dirty="0"/>
            <a:t>Growth &amp; puberty</a:t>
          </a:r>
        </a:p>
      </dgm:t>
    </dgm:pt>
    <dgm:pt modelId="{6A750B6A-975E-4CC1-9270-1CC34397BF5F}" type="parTrans" cxnId="{0F2E54C9-C813-46B2-A11C-0A9D647D0052}">
      <dgm:prSet/>
      <dgm:spPr/>
      <dgm:t>
        <a:bodyPr/>
        <a:lstStyle/>
        <a:p>
          <a:endParaRPr lang="en-IN"/>
        </a:p>
      </dgm:t>
    </dgm:pt>
    <dgm:pt modelId="{138B3FA1-6998-44C3-A8D1-B944A8FE3979}" type="sibTrans" cxnId="{0F2E54C9-C813-46B2-A11C-0A9D647D0052}">
      <dgm:prSet/>
      <dgm:spPr/>
      <dgm:t>
        <a:bodyPr/>
        <a:lstStyle/>
        <a:p>
          <a:endParaRPr lang="en-IN"/>
        </a:p>
      </dgm:t>
    </dgm:pt>
    <dgm:pt modelId="{29D19249-FA51-4632-B39F-F9A8D46E14FA}">
      <dgm:prSet phldrT="[Text]"/>
      <dgm:spPr/>
      <dgm:t>
        <a:bodyPr/>
        <a:lstStyle/>
        <a:p>
          <a:r>
            <a:rPr lang="en-IN" dirty="0"/>
            <a:t>Plot height and weight regularly on a growth chart </a:t>
          </a:r>
        </a:p>
      </dgm:t>
    </dgm:pt>
    <dgm:pt modelId="{B3B87A6F-23D1-4E36-A07F-6BF669F58189}" type="parTrans" cxnId="{3F559B71-14FF-4105-AA7C-04B8556245C9}">
      <dgm:prSet/>
      <dgm:spPr/>
      <dgm:t>
        <a:bodyPr/>
        <a:lstStyle/>
        <a:p>
          <a:endParaRPr lang="en-IN"/>
        </a:p>
      </dgm:t>
    </dgm:pt>
    <dgm:pt modelId="{F2AB2219-DAB8-440A-A41F-D7C87454E794}" type="sibTrans" cxnId="{3F559B71-14FF-4105-AA7C-04B8556245C9}">
      <dgm:prSet/>
      <dgm:spPr/>
      <dgm:t>
        <a:bodyPr/>
        <a:lstStyle/>
        <a:p>
          <a:endParaRPr lang="en-IN"/>
        </a:p>
      </dgm:t>
    </dgm:pt>
    <dgm:pt modelId="{BA4087AE-E2FB-48B8-B66F-4CC31E42341E}">
      <dgm:prSet phldrT="[Text]"/>
      <dgm:spPr/>
      <dgm:t>
        <a:bodyPr/>
        <a:lstStyle/>
        <a:p>
          <a:r>
            <a:rPr lang="en-IN" dirty="0"/>
            <a:t>Development</a:t>
          </a:r>
        </a:p>
      </dgm:t>
    </dgm:pt>
    <dgm:pt modelId="{BDB33792-DEC5-4649-BB53-F07F79440AA0}" type="parTrans" cxnId="{AE5B7DA3-868C-4313-8C5B-D418B7688770}">
      <dgm:prSet/>
      <dgm:spPr/>
      <dgm:t>
        <a:bodyPr/>
        <a:lstStyle/>
        <a:p>
          <a:endParaRPr lang="en-IN"/>
        </a:p>
      </dgm:t>
    </dgm:pt>
    <dgm:pt modelId="{C29E4396-AB57-40AB-9A44-D6027DEF3B8D}" type="sibTrans" cxnId="{AE5B7DA3-868C-4313-8C5B-D418B7688770}">
      <dgm:prSet/>
      <dgm:spPr/>
      <dgm:t>
        <a:bodyPr/>
        <a:lstStyle/>
        <a:p>
          <a:endParaRPr lang="en-IN"/>
        </a:p>
      </dgm:t>
    </dgm:pt>
    <dgm:pt modelId="{83DFA077-C74B-4FD2-808D-C18379E603B5}">
      <dgm:prSet phldrT="[Text]"/>
      <dgm:spPr/>
      <dgm:t>
        <a:bodyPr/>
        <a:lstStyle/>
        <a:p>
          <a:r>
            <a:rPr lang="en-IN" dirty="0"/>
            <a:t>Developmental assessment at each follow up</a:t>
          </a:r>
        </a:p>
      </dgm:t>
    </dgm:pt>
    <dgm:pt modelId="{695AD127-59E6-4388-B38D-2814DC12AC71}" type="parTrans" cxnId="{77AD32B7-54F6-468D-B544-B047700F9C1A}">
      <dgm:prSet/>
      <dgm:spPr/>
      <dgm:t>
        <a:bodyPr/>
        <a:lstStyle/>
        <a:p>
          <a:endParaRPr lang="en-IN"/>
        </a:p>
      </dgm:t>
    </dgm:pt>
    <dgm:pt modelId="{11232102-A309-4941-800F-2B54841D10AA}" type="sibTrans" cxnId="{77AD32B7-54F6-468D-B544-B047700F9C1A}">
      <dgm:prSet/>
      <dgm:spPr/>
      <dgm:t>
        <a:bodyPr/>
        <a:lstStyle/>
        <a:p>
          <a:endParaRPr lang="en-IN"/>
        </a:p>
      </dgm:t>
    </dgm:pt>
    <dgm:pt modelId="{1B772888-3712-41BC-BDF0-1998C7D7298B}">
      <dgm:prSet phldrT="[Text]"/>
      <dgm:spPr/>
      <dgm:t>
        <a:bodyPr/>
        <a:lstStyle/>
        <a:p>
          <a:r>
            <a:rPr lang="en-IN" dirty="0"/>
            <a:t>Head circumference</a:t>
          </a:r>
        </a:p>
      </dgm:t>
    </dgm:pt>
    <dgm:pt modelId="{CEBE17E0-900A-4BAA-B1DD-8B7CCBFBBC4A}" type="parTrans" cxnId="{30075A0F-CB77-4AD3-8156-798D4583F0FC}">
      <dgm:prSet/>
      <dgm:spPr/>
      <dgm:t>
        <a:bodyPr/>
        <a:lstStyle/>
        <a:p>
          <a:endParaRPr lang="en-IN"/>
        </a:p>
      </dgm:t>
    </dgm:pt>
    <dgm:pt modelId="{D8FE0460-0C90-454A-8117-4DA12689CDC1}" type="sibTrans" cxnId="{30075A0F-CB77-4AD3-8156-798D4583F0FC}">
      <dgm:prSet/>
      <dgm:spPr/>
      <dgm:t>
        <a:bodyPr/>
        <a:lstStyle/>
        <a:p>
          <a:endParaRPr lang="en-IN"/>
        </a:p>
      </dgm:t>
    </dgm:pt>
    <dgm:pt modelId="{6D484E5B-8033-4F98-BDBB-0D1ECC14C4A6}">
      <dgm:prSet phldrT="[Text]"/>
      <dgm:spPr/>
      <dgm:t>
        <a:bodyPr/>
        <a:lstStyle/>
        <a:p>
          <a:endParaRPr lang="en-IN" dirty="0"/>
        </a:p>
      </dgm:t>
    </dgm:pt>
    <dgm:pt modelId="{7E1A3EE7-2A0E-4528-AB79-FE95D2130B99}" type="parTrans" cxnId="{2EEC6EBB-4B16-418D-97AC-2C2846EEA9F9}">
      <dgm:prSet/>
      <dgm:spPr/>
      <dgm:t>
        <a:bodyPr/>
        <a:lstStyle/>
        <a:p>
          <a:endParaRPr lang="en-IN"/>
        </a:p>
      </dgm:t>
    </dgm:pt>
    <dgm:pt modelId="{C77A0AA3-40F4-4B82-826C-3A30475A9AA5}" type="sibTrans" cxnId="{2EEC6EBB-4B16-418D-97AC-2C2846EEA9F9}">
      <dgm:prSet/>
      <dgm:spPr/>
      <dgm:t>
        <a:bodyPr/>
        <a:lstStyle/>
        <a:p>
          <a:endParaRPr lang="en-IN"/>
        </a:p>
      </dgm:t>
    </dgm:pt>
    <dgm:pt modelId="{65F9C97E-85FF-4EA1-8736-3FA2CC4B0088}">
      <dgm:prSet phldrT="[Text]"/>
      <dgm:spPr/>
      <dgm:t>
        <a:bodyPr/>
        <a:lstStyle/>
        <a:p>
          <a:r>
            <a:rPr lang="en-IN" dirty="0"/>
            <a:t>Tanner staging for older children and adolescents</a:t>
          </a:r>
        </a:p>
      </dgm:t>
    </dgm:pt>
    <dgm:pt modelId="{F8EAF52C-CF83-4756-A9B4-0C0CECC0ADE3}" type="parTrans" cxnId="{E624B3BD-1EC9-4146-BD71-DE6D6D471681}">
      <dgm:prSet/>
      <dgm:spPr/>
      <dgm:t>
        <a:bodyPr/>
        <a:lstStyle/>
        <a:p>
          <a:endParaRPr lang="en-IN"/>
        </a:p>
      </dgm:t>
    </dgm:pt>
    <dgm:pt modelId="{F3461E18-74CB-4CA9-8A14-2B59F51867CB}" type="sibTrans" cxnId="{E624B3BD-1EC9-4146-BD71-DE6D6D471681}">
      <dgm:prSet/>
      <dgm:spPr/>
      <dgm:t>
        <a:bodyPr/>
        <a:lstStyle/>
        <a:p>
          <a:endParaRPr lang="en-IN"/>
        </a:p>
      </dgm:t>
    </dgm:pt>
    <dgm:pt modelId="{AFF274DC-A521-4FA7-8315-ADB94EF4FBBD}" type="pres">
      <dgm:prSet presAssocID="{B7DF9F37-DDE6-4A29-A997-73C2EB28A9E5}" presName="Name0" presStyleCnt="0">
        <dgm:presLayoutVars>
          <dgm:dir/>
          <dgm:animLvl val="lvl"/>
          <dgm:resizeHandles val="exact"/>
        </dgm:presLayoutVars>
      </dgm:prSet>
      <dgm:spPr/>
    </dgm:pt>
    <dgm:pt modelId="{E7B1430F-3C29-426B-8E57-BA4016A8E1C6}" type="pres">
      <dgm:prSet presAssocID="{AC50544C-795C-40BB-8926-22221539E01D}" presName="linNode" presStyleCnt="0"/>
      <dgm:spPr/>
    </dgm:pt>
    <dgm:pt modelId="{5CCA52D0-CD8A-489C-8823-E1111858115C}" type="pres">
      <dgm:prSet presAssocID="{AC50544C-795C-40BB-8926-22221539E01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CE0FB62-A8C1-45F1-89A3-FB7F822E7430}" type="pres">
      <dgm:prSet presAssocID="{AC50544C-795C-40BB-8926-22221539E01D}" presName="descendantText" presStyleLbl="alignAccFollowNode1" presStyleIdx="0" presStyleCnt="3">
        <dgm:presLayoutVars>
          <dgm:bulletEnabled val="1"/>
        </dgm:presLayoutVars>
      </dgm:prSet>
      <dgm:spPr/>
    </dgm:pt>
    <dgm:pt modelId="{6BF66380-7D0A-4B03-8E48-4CB959AB0D09}" type="pres">
      <dgm:prSet presAssocID="{A753DB0B-03CC-4EFC-9BF3-64BDD321FCBE}" presName="sp" presStyleCnt="0"/>
      <dgm:spPr/>
    </dgm:pt>
    <dgm:pt modelId="{563D9EAC-89A5-45AC-8EE3-7576E4A2AB66}" type="pres">
      <dgm:prSet presAssocID="{77BD7BDA-F319-47DD-ADD9-77B17204A5B4}" presName="linNode" presStyleCnt="0"/>
      <dgm:spPr/>
    </dgm:pt>
    <dgm:pt modelId="{1B62040E-543F-4E76-B6AB-1F86A521DB77}" type="pres">
      <dgm:prSet presAssocID="{77BD7BDA-F319-47DD-ADD9-77B17204A5B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DCD9E9C-67AB-4B23-ADC1-51E674554302}" type="pres">
      <dgm:prSet presAssocID="{77BD7BDA-F319-47DD-ADD9-77B17204A5B4}" presName="descendantText" presStyleLbl="alignAccFollowNode1" presStyleIdx="1" presStyleCnt="3">
        <dgm:presLayoutVars>
          <dgm:bulletEnabled val="1"/>
        </dgm:presLayoutVars>
      </dgm:prSet>
      <dgm:spPr/>
    </dgm:pt>
    <dgm:pt modelId="{68A015B3-DDC4-4DE5-B79E-1ED57F2BC1A5}" type="pres">
      <dgm:prSet presAssocID="{138B3FA1-6998-44C3-A8D1-B944A8FE3979}" presName="sp" presStyleCnt="0"/>
      <dgm:spPr/>
    </dgm:pt>
    <dgm:pt modelId="{88E64A5D-532A-4D55-B6ED-7B93DA961B03}" type="pres">
      <dgm:prSet presAssocID="{BA4087AE-E2FB-48B8-B66F-4CC31E42341E}" presName="linNode" presStyleCnt="0"/>
      <dgm:spPr/>
    </dgm:pt>
    <dgm:pt modelId="{8A22CE26-22EF-4BEC-91CC-8B9E44321F2B}" type="pres">
      <dgm:prSet presAssocID="{BA4087AE-E2FB-48B8-B66F-4CC31E42341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9DFEE132-FB7F-4736-98E9-D348425024F1}" type="pres">
      <dgm:prSet presAssocID="{BA4087AE-E2FB-48B8-B66F-4CC31E42341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A607A40D-8F96-4000-90C0-A4B615E8DE66}" type="presOf" srcId="{73DD05BE-EDD1-491C-A257-D5E92512E679}" destId="{4CE0FB62-A8C1-45F1-89A3-FB7F822E7430}" srcOrd="0" destOrd="1" presId="urn:microsoft.com/office/officeart/2005/8/layout/vList5"/>
    <dgm:cxn modelId="{30075A0F-CB77-4AD3-8156-798D4583F0FC}" srcId="{BA4087AE-E2FB-48B8-B66F-4CC31E42341E}" destId="{1B772888-3712-41BC-BDF0-1998C7D7298B}" srcOrd="1" destOrd="0" parTransId="{CEBE17E0-900A-4BAA-B1DD-8B7CCBFBBC4A}" sibTransId="{D8FE0460-0C90-454A-8117-4DA12689CDC1}"/>
    <dgm:cxn modelId="{50215D23-4F2A-46B6-8486-0637864CC87D}" srcId="{AC50544C-795C-40BB-8926-22221539E01D}" destId="{9CD1D359-509B-492B-BA13-7656B0B7FCBF}" srcOrd="2" destOrd="0" parTransId="{BFDA2D66-2F5B-4698-B560-12BF0EB8F163}" sibTransId="{B6E93BDC-A1CA-48FE-A6E6-8482D6D304D4}"/>
    <dgm:cxn modelId="{93C5AE6D-3BCF-4D5C-BA44-B0E3C9593748}" type="presOf" srcId="{1B772888-3712-41BC-BDF0-1998C7D7298B}" destId="{9DFEE132-FB7F-4736-98E9-D348425024F1}" srcOrd="0" destOrd="1" presId="urn:microsoft.com/office/officeart/2005/8/layout/vList5"/>
    <dgm:cxn modelId="{3F559B71-14FF-4105-AA7C-04B8556245C9}" srcId="{77BD7BDA-F319-47DD-ADD9-77B17204A5B4}" destId="{29D19249-FA51-4632-B39F-F9A8D46E14FA}" srcOrd="0" destOrd="0" parTransId="{B3B87A6F-23D1-4E36-A07F-6BF669F58189}" sibTransId="{F2AB2219-DAB8-440A-A41F-D7C87454E794}"/>
    <dgm:cxn modelId="{CC502373-214A-448F-9CCD-73B899E7D234}" type="presOf" srcId="{BA4087AE-E2FB-48B8-B66F-4CC31E42341E}" destId="{8A22CE26-22EF-4BEC-91CC-8B9E44321F2B}" srcOrd="0" destOrd="0" presId="urn:microsoft.com/office/officeart/2005/8/layout/vList5"/>
    <dgm:cxn modelId="{8C430B7E-F4A7-4AF5-B4FF-0C7AB91BD9F0}" type="presOf" srcId="{29D19249-FA51-4632-B39F-F9A8D46E14FA}" destId="{7DCD9E9C-67AB-4B23-ADC1-51E674554302}" srcOrd="0" destOrd="0" presId="urn:microsoft.com/office/officeart/2005/8/layout/vList5"/>
    <dgm:cxn modelId="{1006DD95-004F-4C9B-A820-EB97EFE98619}" type="presOf" srcId="{9CD1D359-509B-492B-BA13-7656B0B7FCBF}" destId="{4CE0FB62-A8C1-45F1-89A3-FB7F822E7430}" srcOrd="0" destOrd="2" presId="urn:microsoft.com/office/officeart/2005/8/layout/vList5"/>
    <dgm:cxn modelId="{378ECCA0-7DEC-408D-9358-23D3563C6F25}" type="presOf" srcId="{6D484E5B-8033-4F98-BDBB-0D1ECC14C4A6}" destId="{4CE0FB62-A8C1-45F1-89A3-FB7F822E7430}" srcOrd="0" destOrd="0" presId="urn:microsoft.com/office/officeart/2005/8/layout/vList5"/>
    <dgm:cxn modelId="{AE5B7DA3-868C-4313-8C5B-D418B7688770}" srcId="{B7DF9F37-DDE6-4A29-A997-73C2EB28A9E5}" destId="{BA4087AE-E2FB-48B8-B66F-4CC31E42341E}" srcOrd="2" destOrd="0" parTransId="{BDB33792-DEC5-4649-BB53-F07F79440AA0}" sibTransId="{C29E4396-AB57-40AB-9A44-D6027DEF3B8D}"/>
    <dgm:cxn modelId="{CC22C6A3-AC42-4FB6-BD06-10C93DF2C689}" type="presOf" srcId="{AC50544C-795C-40BB-8926-22221539E01D}" destId="{5CCA52D0-CD8A-489C-8823-E1111858115C}" srcOrd="0" destOrd="0" presId="urn:microsoft.com/office/officeart/2005/8/layout/vList5"/>
    <dgm:cxn modelId="{87A4D9AC-6767-4819-A127-3E8D1C5CD248}" type="presOf" srcId="{B7DF9F37-DDE6-4A29-A997-73C2EB28A9E5}" destId="{AFF274DC-A521-4FA7-8315-ADB94EF4FBBD}" srcOrd="0" destOrd="0" presId="urn:microsoft.com/office/officeart/2005/8/layout/vList5"/>
    <dgm:cxn modelId="{879169B1-96C5-40D6-BE6C-C9F5BF83025D}" type="presOf" srcId="{77BD7BDA-F319-47DD-ADD9-77B17204A5B4}" destId="{1B62040E-543F-4E76-B6AB-1F86A521DB77}" srcOrd="0" destOrd="0" presId="urn:microsoft.com/office/officeart/2005/8/layout/vList5"/>
    <dgm:cxn modelId="{77AD32B7-54F6-468D-B544-B047700F9C1A}" srcId="{BA4087AE-E2FB-48B8-B66F-4CC31E42341E}" destId="{83DFA077-C74B-4FD2-808D-C18379E603B5}" srcOrd="0" destOrd="0" parTransId="{695AD127-59E6-4388-B38D-2814DC12AC71}" sibTransId="{11232102-A309-4941-800F-2B54841D10AA}"/>
    <dgm:cxn modelId="{2EEC6EBB-4B16-418D-97AC-2C2846EEA9F9}" srcId="{AC50544C-795C-40BB-8926-22221539E01D}" destId="{6D484E5B-8033-4F98-BDBB-0D1ECC14C4A6}" srcOrd="0" destOrd="0" parTransId="{7E1A3EE7-2A0E-4528-AB79-FE95D2130B99}" sibTransId="{C77A0AA3-40F4-4B82-826C-3A30475A9AA5}"/>
    <dgm:cxn modelId="{4A821DBD-217E-4AFC-9C36-2DDE45C0CB0C}" type="presOf" srcId="{65F9C97E-85FF-4EA1-8736-3FA2CC4B0088}" destId="{7DCD9E9C-67AB-4B23-ADC1-51E674554302}" srcOrd="0" destOrd="1" presId="urn:microsoft.com/office/officeart/2005/8/layout/vList5"/>
    <dgm:cxn modelId="{E624B3BD-1EC9-4146-BD71-DE6D6D471681}" srcId="{77BD7BDA-F319-47DD-ADD9-77B17204A5B4}" destId="{65F9C97E-85FF-4EA1-8736-3FA2CC4B0088}" srcOrd="1" destOrd="0" parTransId="{F8EAF52C-CF83-4756-A9B4-0C0CECC0ADE3}" sibTransId="{F3461E18-74CB-4CA9-8A14-2B59F51867CB}"/>
    <dgm:cxn modelId="{0F2E54C9-C813-46B2-A11C-0A9D647D0052}" srcId="{B7DF9F37-DDE6-4A29-A997-73C2EB28A9E5}" destId="{77BD7BDA-F319-47DD-ADD9-77B17204A5B4}" srcOrd="1" destOrd="0" parTransId="{6A750B6A-975E-4CC1-9270-1CC34397BF5F}" sibTransId="{138B3FA1-6998-44C3-A8D1-B944A8FE3979}"/>
    <dgm:cxn modelId="{D273B0DE-30A6-4552-8FD1-09F8576D453B}" srcId="{AC50544C-795C-40BB-8926-22221539E01D}" destId="{73DD05BE-EDD1-491C-A257-D5E92512E679}" srcOrd="1" destOrd="0" parTransId="{3BF92586-CF72-41F9-85FA-5B1CC48DEABF}" sibTransId="{5EFA7603-51E2-45C0-A407-8864959ED8AF}"/>
    <dgm:cxn modelId="{84FBB9F7-9657-4EF1-BEF5-7243DE0986CF}" type="presOf" srcId="{83DFA077-C74B-4FD2-808D-C18379E603B5}" destId="{9DFEE132-FB7F-4736-98E9-D348425024F1}" srcOrd="0" destOrd="0" presId="urn:microsoft.com/office/officeart/2005/8/layout/vList5"/>
    <dgm:cxn modelId="{F95007FA-7CF3-4C3C-BA88-28C6B5AA4F86}" srcId="{B7DF9F37-DDE6-4A29-A997-73C2EB28A9E5}" destId="{AC50544C-795C-40BB-8926-22221539E01D}" srcOrd="0" destOrd="0" parTransId="{651747F4-2188-49A6-89FD-8D88D7143FA3}" sibTransId="{A753DB0B-03CC-4EFC-9BF3-64BDD321FCBE}"/>
    <dgm:cxn modelId="{7E8A184E-1EAD-40BE-B4F4-E17739F9D4D1}" type="presParOf" srcId="{AFF274DC-A521-4FA7-8315-ADB94EF4FBBD}" destId="{E7B1430F-3C29-426B-8E57-BA4016A8E1C6}" srcOrd="0" destOrd="0" presId="urn:microsoft.com/office/officeart/2005/8/layout/vList5"/>
    <dgm:cxn modelId="{74D9CB36-5D5E-42D7-A6B1-3F6310658D97}" type="presParOf" srcId="{E7B1430F-3C29-426B-8E57-BA4016A8E1C6}" destId="{5CCA52D0-CD8A-489C-8823-E1111858115C}" srcOrd="0" destOrd="0" presId="urn:microsoft.com/office/officeart/2005/8/layout/vList5"/>
    <dgm:cxn modelId="{2994A55A-2FDE-47DA-A170-AE9C5AB91507}" type="presParOf" srcId="{E7B1430F-3C29-426B-8E57-BA4016A8E1C6}" destId="{4CE0FB62-A8C1-45F1-89A3-FB7F822E7430}" srcOrd="1" destOrd="0" presId="urn:microsoft.com/office/officeart/2005/8/layout/vList5"/>
    <dgm:cxn modelId="{74AC865D-7584-47E1-907B-8DCD05ED5E19}" type="presParOf" srcId="{AFF274DC-A521-4FA7-8315-ADB94EF4FBBD}" destId="{6BF66380-7D0A-4B03-8E48-4CB959AB0D09}" srcOrd="1" destOrd="0" presId="urn:microsoft.com/office/officeart/2005/8/layout/vList5"/>
    <dgm:cxn modelId="{EA469324-4CF9-41FB-AA3B-C2C126839B65}" type="presParOf" srcId="{AFF274DC-A521-4FA7-8315-ADB94EF4FBBD}" destId="{563D9EAC-89A5-45AC-8EE3-7576E4A2AB66}" srcOrd="2" destOrd="0" presId="urn:microsoft.com/office/officeart/2005/8/layout/vList5"/>
    <dgm:cxn modelId="{106FD1D1-5DB4-436E-91E2-DBEB5366099C}" type="presParOf" srcId="{563D9EAC-89A5-45AC-8EE3-7576E4A2AB66}" destId="{1B62040E-543F-4E76-B6AB-1F86A521DB77}" srcOrd="0" destOrd="0" presId="urn:microsoft.com/office/officeart/2005/8/layout/vList5"/>
    <dgm:cxn modelId="{4062F172-372B-4086-A7FF-E315C8E92036}" type="presParOf" srcId="{563D9EAC-89A5-45AC-8EE3-7576E4A2AB66}" destId="{7DCD9E9C-67AB-4B23-ADC1-51E674554302}" srcOrd="1" destOrd="0" presId="urn:microsoft.com/office/officeart/2005/8/layout/vList5"/>
    <dgm:cxn modelId="{0586D246-3E87-4E01-9412-EBA1B43D8000}" type="presParOf" srcId="{AFF274DC-A521-4FA7-8315-ADB94EF4FBBD}" destId="{68A015B3-DDC4-4DE5-B79E-1ED57F2BC1A5}" srcOrd="3" destOrd="0" presId="urn:microsoft.com/office/officeart/2005/8/layout/vList5"/>
    <dgm:cxn modelId="{D462A7FE-4AB3-44A0-A2B2-11CC3DE2F8E5}" type="presParOf" srcId="{AFF274DC-A521-4FA7-8315-ADB94EF4FBBD}" destId="{88E64A5D-532A-4D55-B6ED-7B93DA961B03}" srcOrd="4" destOrd="0" presId="urn:microsoft.com/office/officeart/2005/8/layout/vList5"/>
    <dgm:cxn modelId="{68429DEF-3450-4083-AB46-6D248DA842D0}" type="presParOf" srcId="{88E64A5D-532A-4D55-B6ED-7B93DA961B03}" destId="{8A22CE26-22EF-4BEC-91CC-8B9E44321F2B}" srcOrd="0" destOrd="0" presId="urn:microsoft.com/office/officeart/2005/8/layout/vList5"/>
    <dgm:cxn modelId="{E7F5D12C-1CE1-4BE5-82CE-78E140D0C147}" type="presParOf" srcId="{88E64A5D-532A-4D55-B6ED-7B93DA961B03}" destId="{9DFEE132-FB7F-4736-98E9-D348425024F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9DC238-421A-41E3-A875-F4D19CEDBD9D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4FB2D91-D39A-4A16-A264-0B6179D170A8}">
      <dgm:prSet phldrT="[Text]" custT="1"/>
      <dgm:spPr/>
      <dgm:t>
        <a:bodyPr/>
        <a:lstStyle/>
        <a:p>
          <a:r>
            <a:rPr lang="en-IN" sz="2000" dirty="0"/>
            <a:t>Repeat T4/FT4 at 2 weeks and T4/FT4 &amp; TSH at 4 weeks</a:t>
          </a:r>
        </a:p>
        <a:p>
          <a:r>
            <a:rPr lang="en-IN" sz="2000" dirty="0"/>
            <a:t>(sampling before or at least 4 hr after the thyroxine dose)</a:t>
          </a:r>
        </a:p>
      </dgm:t>
    </dgm:pt>
    <dgm:pt modelId="{7B27D37C-285B-4443-BC19-D4776FA2215A}" type="parTrans" cxnId="{33603919-7815-4543-82D9-E8D417FF77C0}">
      <dgm:prSet/>
      <dgm:spPr/>
      <dgm:t>
        <a:bodyPr/>
        <a:lstStyle/>
        <a:p>
          <a:endParaRPr lang="en-IN"/>
        </a:p>
      </dgm:t>
    </dgm:pt>
    <dgm:pt modelId="{07D873DC-B832-4900-B90A-F93BEFF89413}" type="sibTrans" cxnId="{33603919-7815-4543-82D9-E8D417FF77C0}">
      <dgm:prSet/>
      <dgm:spPr/>
      <dgm:t>
        <a:bodyPr/>
        <a:lstStyle/>
        <a:p>
          <a:endParaRPr lang="en-IN"/>
        </a:p>
      </dgm:t>
    </dgm:pt>
    <dgm:pt modelId="{E1F09AFB-431B-4F47-9269-52061196801D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N" sz="1400" b="1" dirty="0">
              <a:solidFill>
                <a:schemeClr val="tx1"/>
              </a:solidFill>
            </a:rPr>
            <a:t>Target T4 in upper half of reference range by 2 weeks and TSH in lower half of normal range by 4 weeks of treatment</a:t>
          </a:r>
        </a:p>
      </dgm:t>
    </dgm:pt>
    <dgm:pt modelId="{DC95CB03-3954-48E4-9619-ECC5CD563EB6}" type="parTrans" cxnId="{536518E7-E6F3-4A56-A334-55F87C15E5D1}">
      <dgm:prSet/>
      <dgm:spPr/>
      <dgm:t>
        <a:bodyPr/>
        <a:lstStyle/>
        <a:p>
          <a:endParaRPr lang="en-IN"/>
        </a:p>
      </dgm:t>
    </dgm:pt>
    <dgm:pt modelId="{828B1FE3-D79A-4178-AA87-B1444466FE78}" type="sibTrans" cxnId="{536518E7-E6F3-4A56-A334-55F87C15E5D1}">
      <dgm:prSet/>
      <dgm:spPr/>
      <dgm:t>
        <a:bodyPr/>
        <a:lstStyle/>
        <a:p>
          <a:endParaRPr lang="en-IN"/>
        </a:p>
      </dgm:t>
    </dgm:pt>
    <dgm:pt modelId="{EE3E5FBB-23CA-48C0-91BB-F1AE5FD1BABC}">
      <dgm:prSet phldrT="[Text]" custT="1"/>
      <dgm:spPr/>
      <dgm:t>
        <a:bodyPr/>
        <a:lstStyle/>
        <a:p>
          <a:r>
            <a:rPr lang="en-IN" sz="2000" dirty="0"/>
            <a:t>Further Biochemical follow up at regular intervals</a:t>
          </a:r>
          <a:endParaRPr lang="en-IN" sz="1700" dirty="0"/>
        </a:p>
      </dgm:t>
    </dgm:pt>
    <dgm:pt modelId="{DCFC190D-11F6-493B-A082-A80C484409AF}" type="parTrans" cxnId="{BC44B4D3-DB92-45F0-8951-C87CD8EFBB57}">
      <dgm:prSet/>
      <dgm:spPr/>
      <dgm:t>
        <a:bodyPr/>
        <a:lstStyle/>
        <a:p>
          <a:endParaRPr lang="en-IN"/>
        </a:p>
      </dgm:t>
    </dgm:pt>
    <dgm:pt modelId="{E616C752-96FC-43FC-9AB1-C20A6F6405FB}" type="sibTrans" cxnId="{BC44B4D3-DB92-45F0-8951-C87CD8EFBB57}">
      <dgm:prSet/>
      <dgm:spPr/>
      <dgm:t>
        <a:bodyPr/>
        <a:lstStyle/>
        <a:p>
          <a:endParaRPr lang="en-IN"/>
        </a:p>
      </dgm:t>
    </dgm:pt>
    <dgm:pt modelId="{06CF6C2B-AE35-46DB-9EAE-0E430CC73E70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Every 2 monthly till 6 months of age</a:t>
          </a:r>
        </a:p>
      </dgm:t>
    </dgm:pt>
    <dgm:pt modelId="{A9BC71DD-9E39-4755-BEB8-9BABBCD56C10}" type="parTrans" cxnId="{3BF519F2-3A32-42F7-8701-EA0B25A039D6}">
      <dgm:prSet/>
      <dgm:spPr/>
      <dgm:t>
        <a:bodyPr/>
        <a:lstStyle/>
        <a:p>
          <a:endParaRPr lang="en-IN"/>
        </a:p>
      </dgm:t>
    </dgm:pt>
    <dgm:pt modelId="{55188C91-C63A-4781-9C1B-1DE4D7BE7165}" type="sibTrans" cxnId="{3BF519F2-3A32-42F7-8701-EA0B25A039D6}">
      <dgm:prSet/>
      <dgm:spPr/>
      <dgm:t>
        <a:bodyPr/>
        <a:lstStyle/>
        <a:p>
          <a:endParaRPr lang="en-IN"/>
        </a:p>
      </dgm:t>
    </dgm:pt>
    <dgm:pt modelId="{C060FF53-C0BB-4FDB-8F8C-D16CDFD9DFB1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 dirty="0"/>
        </a:p>
      </dgm:t>
    </dgm:pt>
    <dgm:pt modelId="{C5CDD588-3CAF-425A-9278-C27284FE7116}" type="parTrans" cxnId="{D1043FD9-10D4-4891-A651-00910B4D1E51}">
      <dgm:prSet/>
      <dgm:spPr/>
      <dgm:t>
        <a:bodyPr/>
        <a:lstStyle/>
        <a:p>
          <a:endParaRPr lang="en-IN"/>
        </a:p>
      </dgm:t>
    </dgm:pt>
    <dgm:pt modelId="{0B47A9F3-E303-44A7-9BC3-514CC968980A}" type="sibTrans" cxnId="{D1043FD9-10D4-4891-A651-00910B4D1E51}">
      <dgm:prSet/>
      <dgm:spPr/>
      <dgm:t>
        <a:bodyPr/>
        <a:lstStyle/>
        <a:p>
          <a:endParaRPr lang="en-IN"/>
        </a:p>
      </dgm:t>
    </dgm:pt>
    <dgm:pt modelId="{033862AA-36B4-4453-BD86-727EA46B8EF1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Every 3 </a:t>
          </a:r>
          <a:r>
            <a:rPr lang="en-US" sz="1400" b="1" dirty="0" err="1">
              <a:solidFill>
                <a:schemeClr val="tx1"/>
              </a:solidFill>
            </a:rPr>
            <a:t>montly</a:t>
          </a:r>
          <a:r>
            <a:rPr lang="en-US" sz="1400" b="1" dirty="0">
              <a:solidFill>
                <a:schemeClr val="tx1"/>
              </a:solidFill>
            </a:rPr>
            <a:t>  between  6 months to 3 years of age</a:t>
          </a:r>
        </a:p>
      </dgm:t>
    </dgm:pt>
    <dgm:pt modelId="{1BEB8F8A-49C9-467D-B347-E30B1D664F11}" type="parTrans" cxnId="{66CE38A5-94F4-4FEF-B180-7DB8B0713CDE}">
      <dgm:prSet/>
      <dgm:spPr/>
      <dgm:t>
        <a:bodyPr/>
        <a:lstStyle/>
        <a:p>
          <a:endParaRPr lang="en-IN"/>
        </a:p>
      </dgm:t>
    </dgm:pt>
    <dgm:pt modelId="{C1DAA2F1-D699-4D8A-93F2-1DBFE2398FCC}" type="sibTrans" cxnId="{66CE38A5-94F4-4FEF-B180-7DB8B0713CDE}">
      <dgm:prSet/>
      <dgm:spPr/>
      <dgm:t>
        <a:bodyPr/>
        <a:lstStyle/>
        <a:p>
          <a:endParaRPr lang="en-IN"/>
        </a:p>
      </dgm:t>
    </dgm:pt>
    <dgm:pt modelId="{BB729780-2DF2-4B7E-9698-E9131FDA6F81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 dirty="0"/>
        </a:p>
      </dgm:t>
    </dgm:pt>
    <dgm:pt modelId="{202A50A3-E741-4F0C-B3E6-B3CF7794BAAC}" type="parTrans" cxnId="{AC2FCB12-AC8C-4590-9170-45C0020E47B8}">
      <dgm:prSet/>
      <dgm:spPr/>
      <dgm:t>
        <a:bodyPr/>
        <a:lstStyle/>
        <a:p>
          <a:endParaRPr lang="en-IN"/>
        </a:p>
      </dgm:t>
    </dgm:pt>
    <dgm:pt modelId="{45E32978-9409-4E2C-8D4C-448DCAB7B676}" type="sibTrans" cxnId="{AC2FCB12-AC8C-4590-9170-45C0020E47B8}">
      <dgm:prSet/>
      <dgm:spPr/>
      <dgm:t>
        <a:bodyPr/>
        <a:lstStyle/>
        <a:p>
          <a:endParaRPr lang="en-IN"/>
        </a:p>
      </dgm:t>
    </dgm:pt>
    <dgm:pt modelId="{362942B5-6899-45C2-A875-9F13A7692B6F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Every 3-6 monthly after 3 years of age till end of growth, 6-12 monthly thereafter </a:t>
          </a:r>
        </a:p>
      </dgm:t>
    </dgm:pt>
    <dgm:pt modelId="{1A915962-4C85-46E9-83E4-1BE24D5A05C7}" type="parTrans" cxnId="{AFFE2A5B-79A4-433E-9F94-78075FE1E81F}">
      <dgm:prSet/>
      <dgm:spPr/>
      <dgm:t>
        <a:bodyPr/>
        <a:lstStyle/>
        <a:p>
          <a:endParaRPr lang="en-IN"/>
        </a:p>
      </dgm:t>
    </dgm:pt>
    <dgm:pt modelId="{232069CF-9CC8-4A7D-AFC5-D48D3B613580}" type="sibTrans" cxnId="{AFFE2A5B-79A4-433E-9F94-78075FE1E81F}">
      <dgm:prSet/>
      <dgm:spPr/>
      <dgm:t>
        <a:bodyPr/>
        <a:lstStyle/>
        <a:p>
          <a:endParaRPr lang="en-IN"/>
        </a:p>
      </dgm:t>
    </dgm:pt>
    <dgm:pt modelId="{535A7040-2CAB-494B-B3EB-917150861DC6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 dirty="0"/>
        </a:p>
      </dgm:t>
    </dgm:pt>
    <dgm:pt modelId="{713C0D24-BF98-4BF3-8319-D437A57E4585}" type="parTrans" cxnId="{76EDEFCB-4A9E-4FFF-AC82-092EC05BE28F}">
      <dgm:prSet/>
      <dgm:spPr/>
      <dgm:t>
        <a:bodyPr/>
        <a:lstStyle/>
        <a:p>
          <a:endParaRPr lang="en-IN"/>
        </a:p>
      </dgm:t>
    </dgm:pt>
    <dgm:pt modelId="{032BBC2E-BFCF-4133-8B0F-914DDEAC45BA}" type="sibTrans" cxnId="{76EDEFCB-4A9E-4FFF-AC82-092EC05BE28F}">
      <dgm:prSet/>
      <dgm:spPr/>
      <dgm:t>
        <a:bodyPr/>
        <a:lstStyle/>
        <a:p>
          <a:endParaRPr lang="en-IN"/>
        </a:p>
      </dgm:t>
    </dgm:pt>
    <dgm:pt modelId="{0B10857F-9379-4F84-8509-8FED02FF0FC2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4 weeks after changing   thyroxine dose</a:t>
          </a:r>
        </a:p>
      </dgm:t>
    </dgm:pt>
    <dgm:pt modelId="{BC57904D-1ACF-4700-8284-30C189107769}" type="parTrans" cxnId="{37447DE1-3915-4FAF-B1F6-DC41E48B0F30}">
      <dgm:prSet/>
      <dgm:spPr/>
      <dgm:t>
        <a:bodyPr/>
        <a:lstStyle/>
        <a:p>
          <a:endParaRPr lang="en-IN"/>
        </a:p>
      </dgm:t>
    </dgm:pt>
    <dgm:pt modelId="{031B584B-9B1A-43E6-93A2-4BF54DDC038F}" type="sibTrans" cxnId="{37447DE1-3915-4FAF-B1F6-DC41E48B0F30}">
      <dgm:prSet/>
      <dgm:spPr/>
      <dgm:t>
        <a:bodyPr/>
        <a:lstStyle/>
        <a:p>
          <a:endParaRPr lang="en-IN"/>
        </a:p>
      </dgm:t>
    </dgm:pt>
    <dgm:pt modelId="{E2854030-D3E0-4943-87AC-19D698D744E0}" type="pres">
      <dgm:prSet presAssocID="{319DC238-421A-41E3-A875-F4D19CEDBD9D}" presName="Name0" presStyleCnt="0">
        <dgm:presLayoutVars>
          <dgm:dir/>
          <dgm:animLvl val="lvl"/>
          <dgm:resizeHandles val="exact"/>
        </dgm:presLayoutVars>
      </dgm:prSet>
      <dgm:spPr/>
    </dgm:pt>
    <dgm:pt modelId="{ADFED27B-8235-40EE-8792-347C71CD614B}" type="pres">
      <dgm:prSet presAssocID="{EE3E5FBB-23CA-48C0-91BB-F1AE5FD1BABC}" presName="boxAndChildren" presStyleCnt="0"/>
      <dgm:spPr/>
    </dgm:pt>
    <dgm:pt modelId="{7E58949C-4D60-484C-B031-1BD7A8F8B25D}" type="pres">
      <dgm:prSet presAssocID="{EE3E5FBB-23CA-48C0-91BB-F1AE5FD1BABC}" presName="parentTextBox" presStyleLbl="node1" presStyleIdx="0" presStyleCnt="2"/>
      <dgm:spPr/>
    </dgm:pt>
    <dgm:pt modelId="{B400A469-11AC-4FDF-9797-7C8F0F2779D8}" type="pres">
      <dgm:prSet presAssocID="{EE3E5FBB-23CA-48C0-91BB-F1AE5FD1BABC}" presName="entireBox" presStyleLbl="node1" presStyleIdx="0" presStyleCnt="2" custScaleY="75069" custLinFactNeighborX="1035" custLinFactNeighborY="-16779"/>
      <dgm:spPr/>
    </dgm:pt>
    <dgm:pt modelId="{F0CB6908-55DF-4B6E-BA97-3154DB3B2838}" type="pres">
      <dgm:prSet presAssocID="{EE3E5FBB-23CA-48C0-91BB-F1AE5FD1BABC}" presName="descendantBox" presStyleCnt="0"/>
      <dgm:spPr/>
    </dgm:pt>
    <dgm:pt modelId="{7DBF1A27-CEEB-4999-9B3E-E1CDB1A26F80}" type="pres">
      <dgm:prSet presAssocID="{06CF6C2B-AE35-46DB-9EAE-0E430CC73E70}" presName="childTextBox" presStyleLbl="fgAccFollowNode1" presStyleIdx="0" presStyleCnt="8" custScaleX="159906">
        <dgm:presLayoutVars>
          <dgm:bulletEnabled val="1"/>
        </dgm:presLayoutVars>
      </dgm:prSet>
      <dgm:spPr/>
    </dgm:pt>
    <dgm:pt modelId="{7B1F0254-A996-4D49-91C1-867080DABD8A}" type="pres">
      <dgm:prSet presAssocID="{C060FF53-C0BB-4FDB-8F8C-D16CDFD9DFB1}" presName="childTextBox" presStyleLbl="fgAccFollowNode1" presStyleIdx="1" presStyleCnt="8">
        <dgm:presLayoutVars>
          <dgm:bulletEnabled val="1"/>
        </dgm:presLayoutVars>
      </dgm:prSet>
      <dgm:spPr/>
    </dgm:pt>
    <dgm:pt modelId="{502A790D-2F01-4C90-8F88-0ED09D3E6CB4}" type="pres">
      <dgm:prSet presAssocID="{033862AA-36B4-4453-BD86-727EA46B8EF1}" presName="childTextBox" presStyleLbl="fgAccFollowNode1" presStyleIdx="2" presStyleCnt="8" custScaleX="256937">
        <dgm:presLayoutVars>
          <dgm:bulletEnabled val="1"/>
        </dgm:presLayoutVars>
      </dgm:prSet>
      <dgm:spPr/>
    </dgm:pt>
    <dgm:pt modelId="{F0C1260D-6AA9-49D9-9491-39A494D0EA9F}" type="pres">
      <dgm:prSet presAssocID="{BB729780-2DF2-4B7E-9698-E9131FDA6F81}" presName="childTextBox" presStyleLbl="fgAccFollowNode1" presStyleIdx="3" presStyleCnt="8">
        <dgm:presLayoutVars>
          <dgm:bulletEnabled val="1"/>
        </dgm:presLayoutVars>
      </dgm:prSet>
      <dgm:spPr/>
    </dgm:pt>
    <dgm:pt modelId="{AF03F059-45EE-43E6-AFFB-EC6B18CD0C25}" type="pres">
      <dgm:prSet presAssocID="{362942B5-6899-45C2-A875-9F13A7692B6F}" presName="childTextBox" presStyleLbl="fgAccFollowNode1" presStyleIdx="4" presStyleCnt="8" custScaleX="192592">
        <dgm:presLayoutVars>
          <dgm:bulletEnabled val="1"/>
        </dgm:presLayoutVars>
      </dgm:prSet>
      <dgm:spPr/>
    </dgm:pt>
    <dgm:pt modelId="{BBF3D904-A8A9-4294-A2A1-55B163936831}" type="pres">
      <dgm:prSet presAssocID="{535A7040-2CAB-494B-B3EB-917150861DC6}" presName="childTextBox" presStyleLbl="fgAccFollowNode1" presStyleIdx="5" presStyleCnt="8">
        <dgm:presLayoutVars>
          <dgm:bulletEnabled val="1"/>
        </dgm:presLayoutVars>
      </dgm:prSet>
      <dgm:spPr/>
    </dgm:pt>
    <dgm:pt modelId="{8A747AD6-89FD-486F-B6A1-45A9BCDE653C}" type="pres">
      <dgm:prSet presAssocID="{0B10857F-9379-4F84-8509-8FED02FF0FC2}" presName="childTextBox" presStyleLbl="fgAccFollowNode1" presStyleIdx="6" presStyleCnt="8" custScaleX="217126">
        <dgm:presLayoutVars>
          <dgm:bulletEnabled val="1"/>
        </dgm:presLayoutVars>
      </dgm:prSet>
      <dgm:spPr/>
    </dgm:pt>
    <dgm:pt modelId="{F735DF0E-EACD-4641-A67E-A874326BBA3B}" type="pres">
      <dgm:prSet presAssocID="{07D873DC-B832-4900-B90A-F93BEFF89413}" presName="sp" presStyleCnt="0"/>
      <dgm:spPr/>
    </dgm:pt>
    <dgm:pt modelId="{58B4B8DA-5177-4474-8194-8A3C3F94A7F7}" type="pres">
      <dgm:prSet presAssocID="{44FB2D91-D39A-4A16-A264-0B6179D170A8}" presName="arrowAndChildren" presStyleCnt="0"/>
      <dgm:spPr/>
    </dgm:pt>
    <dgm:pt modelId="{BC6542D6-9389-4F42-901F-9A94D9D56471}" type="pres">
      <dgm:prSet presAssocID="{44FB2D91-D39A-4A16-A264-0B6179D170A8}" presName="parentTextArrow" presStyleLbl="node1" presStyleIdx="0" presStyleCnt="2"/>
      <dgm:spPr/>
    </dgm:pt>
    <dgm:pt modelId="{E5729E13-5526-4379-AAB1-1DD8D6781326}" type="pres">
      <dgm:prSet presAssocID="{44FB2D91-D39A-4A16-A264-0B6179D170A8}" presName="arrow" presStyleLbl="node1" presStyleIdx="1" presStyleCnt="2" custLinFactNeighborX="1035" custLinFactNeighborY="-8613"/>
      <dgm:spPr/>
    </dgm:pt>
    <dgm:pt modelId="{587B8B1C-70EC-4B43-87C8-2FAE276A49DC}" type="pres">
      <dgm:prSet presAssocID="{44FB2D91-D39A-4A16-A264-0B6179D170A8}" presName="descendantArrow" presStyleCnt="0"/>
      <dgm:spPr/>
    </dgm:pt>
    <dgm:pt modelId="{66D428DA-7F1F-4094-8FCF-8447DF35C33F}" type="pres">
      <dgm:prSet presAssocID="{E1F09AFB-431B-4F47-9269-52061196801D}" presName="childTextArrow" presStyleLbl="fgAccFollowNode1" presStyleIdx="7" presStyleCnt="8" custLinFactNeighborX="-300" custLinFactNeighborY="5330">
        <dgm:presLayoutVars>
          <dgm:bulletEnabled val="1"/>
        </dgm:presLayoutVars>
      </dgm:prSet>
      <dgm:spPr/>
    </dgm:pt>
  </dgm:ptLst>
  <dgm:cxnLst>
    <dgm:cxn modelId="{FDEE4B0F-00BA-4A43-A92C-F1D57DF8E7E2}" type="presOf" srcId="{535A7040-2CAB-494B-B3EB-917150861DC6}" destId="{BBF3D904-A8A9-4294-A2A1-55B163936831}" srcOrd="0" destOrd="0" presId="urn:microsoft.com/office/officeart/2005/8/layout/process4"/>
    <dgm:cxn modelId="{AC2FCB12-AC8C-4590-9170-45C0020E47B8}" srcId="{EE3E5FBB-23CA-48C0-91BB-F1AE5FD1BABC}" destId="{BB729780-2DF2-4B7E-9698-E9131FDA6F81}" srcOrd="3" destOrd="0" parTransId="{202A50A3-E741-4F0C-B3E6-B3CF7794BAAC}" sibTransId="{45E32978-9409-4E2C-8D4C-448DCAB7B676}"/>
    <dgm:cxn modelId="{33603919-7815-4543-82D9-E8D417FF77C0}" srcId="{319DC238-421A-41E3-A875-F4D19CEDBD9D}" destId="{44FB2D91-D39A-4A16-A264-0B6179D170A8}" srcOrd="0" destOrd="0" parTransId="{7B27D37C-285B-4443-BC19-D4776FA2215A}" sibTransId="{07D873DC-B832-4900-B90A-F93BEFF89413}"/>
    <dgm:cxn modelId="{D21AD82E-6A4A-47DE-8EE1-F2E207B1EF7A}" type="presOf" srcId="{033862AA-36B4-4453-BD86-727EA46B8EF1}" destId="{502A790D-2F01-4C90-8F88-0ED09D3E6CB4}" srcOrd="0" destOrd="0" presId="urn:microsoft.com/office/officeart/2005/8/layout/process4"/>
    <dgm:cxn modelId="{71E86639-B3BB-470F-B8F6-83C98974EC56}" type="presOf" srcId="{EE3E5FBB-23CA-48C0-91BB-F1AE5FD1BABC}" destId="{B400A469-11AC-4FDF-9797-7C8F0F2779D8}" srcOrd="1" destOrd="0" presId="urn:microsoft.com/office/officeart/2005/8/layout/process4"/>
    <dgm:cxn modelId="{AFFE2A5B-79A4-433E-9F94-78075FE1E81F}" srcId="{EE3E5FBB-23CA-48C0-91BB-F1AE5FD1BABC}" destId="{362942B5-6899-45C2-A875-9F13A7692B6F}" srcOrd="4" destOrd="0" parTransId="{1A915962-4C85-46E9-83E4-1BE24D5A05C7}" sibTransId="{232069CF-9CC8-4A7D-AFC5-D48D3B613580}"/>
    <dgm:cxn modelId="{49E81E58-CAF7-4256-A716-46D99A665830}" type="presOf" srcId="{BB729780-2DF2-4B7E-9698-E9131FDA6F81}" destId="{F0C1260D-6AA9-49D9-9491-39A494D0EA9F}" srcOrd="0" destOrd="0" presId="urn:microsoft.com/office/officeart/2005/8/layout/process4"/>
    <dgm:cxn modelId="{B1F4F19A-0FF5-4C50-AA3D-1E95CC95C981}" type="presOf" srcId="{44FB2D91-D39A-4A16-A264-0B6179D170A8}" destId="{BC6542D6-9389-4F42-901F-9A94D9D56471}" srcOrd="0" destOrd="0" presId="urn:microsoft.com/office/officeart/2005/8/layout/process4"/>
    <dgm:cxn modelId="{0653289E-3E84-4A08-A954-DD20D2A6AA97}" type="presOf" srcId="{319DC238-421A-41E3-A875-F4D19CEDBD9D}" destId="{E2854030-D3E0-4943-87AC-19D698D744E0}" srcOrd="0" destOrd="0" presId="urn:microsoft.com/office/officeart/2005/8/layout/process4"/>
    <dgm:cxn modelId="{DC55C9A1-23D0-4C40-BD34-03622E7DCBBE}" type="presOf" srcId="{EE3E5FBB-23CA-48C0-91BB-F1AE5FD1BABC}" destId="{7E58949C-4D60-484C-B031-1BD7A8F8B25D}" srcOrd="0" destOrd="0" presId="urn:microsoft.com/office/officeart/2005/8/layout/process4"/>
    <dgm:cxn modelId="{66CE38A5-94F4-4FEF-B180-7DB8B0713CDE}" srcId="{EE3E5FBB-23CA-48C0-91BB-F1AE5FD1BABC}" destId="{033862AA-36B4-4453-BD86-727EA46B8EF1}" srcOrd="2" destOrd="0" parTransId="{1BEB8F8A-49C9-467D-B347-E30B1D664F11}" sibTransId="{C1DAA2F1-D699-4D8A-93F2-1DBFE2398FCC}"/>
    <dgm:cxn modelId="{F79AFDAD-F86C-4FAB-8C4D-E07D08FC6BEE}" type="presOf" srcId="{0B10857F-9379-4F84-8509-8FED02FF0FC2}" destId="{8A747AD6-89FD-486F-B6A1-45A9BCDE653C}" srcOrd="0" destOrd="0" presId="urn:microsoft.com/office/officeart/2005/8/layout/process4"/>
    <dgm:cxn modelId="{0EE3CDBF-54C4-4635-AB00-2D119D83E1AA}" type="presOf" srcId="{44FB2D91-D39A-4A16-A264-0B6179D170A8}" destId="{E5729E13-5526-4379-AAB1-1DD8D6781326}" srcOrd="1" destOrd="0" presId="urn:microsoft.com/office/officeart/2005/8/layout/process4"/>
    <dgm:cxn modelId="{7E2C65C6-175C-445D-B7F9-BA8BFF152D0F}" type="presOf" srcId="{06CF6C2B-AE35-46DB-9EAE-0E430CC73E70}" destId="{7DBF1A27-CEEB-4999-9B3E-E1CDB1A26F80}" srcOrd="0" destOrd="0" presId="urn:microsoft.com/office/officeart/2005/8/layout/process4"/>
    <dgm:cxn modelId="{76EDEFCB-4A9E-4FFF-AC82-092EC05BE28F}" srcId="{EE3E5FBB-23CA-48C0-91BB-F1AE5FD1BABC}" destId="{535A7040-2CAB-494B-B3EB-917150861DC6}" srcOrd="5" destOrd="0" parTransId="{713C0D24-BF98-4BF3-8319-D437A57E4585}" sibTransId="{032BBC2E-BFCF-4133-8B0F-914DDEAC45BA}"/>
    <dgm:cxn modelId="{BC44B4D3-DB92-45F0-8951-C87CD8EFBB57}" srcId="{319DC238-421A-41E3-A875-F4D19CEDBD9D}" destId="{EE3E5FBB-23CA-48C0-91BB-F1AE5FD1BABC}" srcOrd="1" destOrd="0" parTransId="{DCFC190D-11F6-493B-A082-A80C484409AF}" sibTransId="{E616C752-96FC-43FC-9AB1-C20A6F6405FB}"/>
    <dgm:cxn modelId="{D1043FD9-10D4-4891-A651-00910B4D1E51}" srcId="{EE3E5FBB-23CA-48C0-91BB-F1AE5FD1BABC}" destId="{C060FF53-C0BB-4FDB-8F8C-D16CDFD9DFB1}" srcOrd="1" destOrd="0" parTransId="{C5CDD588-3CAF-425A-9278-C27284FE7116}" sibTransId="{0B47A9F3-E303-44A7-9BC3-514CC968980A}"/>
    <dgm:cxn modelId="{37447DE1-3915-4FAF-B1F6-DC41E48B0F30}" srcId="{EE3E5FBB-23CA-48C0-91BB-F1AE5FD1BABC}" destId="{0B10857F-9379-4F84-8509-8FED02FF0FC2}" srcOrd="6" destOrd="0" parTransId="{BC57904D-1ACF-4700-8284-30C189107769}" sibTransId="{031B584B-9B1A-43E6-93A2-4BF54DDC038F}"/>
    <dgm:cxn modelId="{536518E7-E6F3-4A56-A334-55F87C15E5D1}" srcId="{44FB2D91-D39A-4A16-A264-0B6179D170A8}" destId="{E1F09AFB-431B-4F47-9269-52061196801D}" srcOrd="0" destOrd="0" parTransId="{DC95CB03-3954-48E4-9619-ECC5CD563EB6}" sibTransId="{828B1FE3-D79A-4178-AA87-B1444466FE78}"/>
    <dgm:cxn modelId="{12E230E8-D2E3-40B0-9EBD-D2A1724DF0CF}" type="presOf" srcId="{362942B5-6899-45C2-A875-9F13A7692B6F}" destId="{AF03F059-45EE-43E6-AFFB-EC6B18CD0C25}" srcOrd="0" destOrd="0" presId="urn:microsoft.com/office/officeart/2005/8/layout/process4"/>
    <dgm:cxn modelId="{3BF519F2-3A32-42F7-8701-EA0B25A039D6}" srcId="{EE3E5FBB-23CA-48C0-91BB-F1AE5FD1BABC}" destId="{06CF6C2B-AE35-46DB-9EAE-0E430CC73E70}" srcOrd="0" destOrd="0" parTransId="{A9BC71DD-9E39-4755-BEB8-9BABBCD56C10}" sibTransId="{55188C91-C63A-4781-9C1B-1DE4D7BE7165}"/>
    <dgm:cxn modelId="{3A5B47F3-555A-4EDA-A263-FB3240C5F250}" type="presOf" srcId="{C060FF53-C0BB-4FDB-8F8C-D16CDFD9DFB1}" destId="{7B1F0254-A996-4D49-91C1-867080DABD8A}" srcOrd="0" destOrd="0" presId="urn:microsoft.com/office/officeart/2005/8/layout/process4"/>
    <dgm:cxn modelId="{787AE4FA-4358-4F57-B216-116DD3E09C47}" type="presOf" srcId="{E1F09AFB-431B-4F47-9269-52061196801D}" destId="{66D428DA-7F1F-4094-8FCF-8447DF35C33F}" srcOrd="0" destOrd="0" presId="urn:microsoft.com/office/officeart/2005/8/layout/process4"/>
    <dgm:cxn modelId="{4657F312-BD1C-43F3-A5E9-A4495EA53332}" type="presParOf" srcId="{E2854030-D3E0-4943-87AC-19D698D744E0}" destId="{ADFED27B-8235-40EE-8792-347C71CD614B}" srcOrd="0" destOrd="0" presId="urn:microsoft.com/office/officeart/2005/8/layout/process4"/>
    <dgm:cxn modelId="{864F738F-DC64-43A4-9630-403097F9FF32}" type="presParOf" srcId="{ADFED27B-8235-40EE-8792-347C71CD614B}" destId="{7E58949C-4D60-484C-B031-1BD7A8F8B25D}" srcOrd="0" destOrd="0" presId="urn:microsoft.com/office/officeart/2005/8/layout/process4"/>
    <dgm:cxn modelId="{84BDF56F-3055-4A25-9898-F8FA6A45A188}" type="presParOf" srcId="{ADFED27B-8235-40EE-8792-347C71CD614B}" destId="{B400A469-11AC-4FDF-9797-7C8F0F2779D8}" srcOrd="1" destOrd="0" presId="urn:microsoft.com/office/officeart/2005/8/layout/process4"/>
    <dgm:cxn modelId="{D456FFAA-F82C-4699-89F2-32D5EB56D007}" type="presParOf" srcId="{ADFED27B-8235-40EE-8792-347C71CD614B}" destId="{F0CB6908-55DF-4B6E-BA97-3154DB3B2838}" srcOrd="2" destOrd="0" presId="urn:microsoft.com/office/officeart/2005/8/layout/process4"/>
    <dgm:cxn modelId="{263C4700-53FA-4759-9BF5-EFA1BA4720E8}" type="presParOf" srcId="{F0CB6908-55DF-4B6E-BA97-3154DB3B2838}" destId="{7DBF1A27-CEEB-4999-9B3E-E1CDB1A26F80}" srcOrd="0" destOrd="0" presId="urn:microsoft.com/office/officeart/2005/8/layout/process4"/>
    <dgm:cxn modelId="{46D543A6-FB49-42C4-906A-547DE96B0B74}" type="presParOf" srcId="{F0CB6908-55DF-4B6E-BA97-3154DB3B2838}" destId="{7B1F0254-A996-4D49-91C1-867080DABD8A}" srcOrd="1" destOrd="0" presId="urn:microsoft.com/office/officeart/2005/8/layout/process4"/>
    <dgm:cxn modelId="{F65FB97F-CE00-4AEC-AD15-7D4DCBFDE2C0}" type="presParOf" srcId="{F0CB6908-55DF-4B6E-BA97-3154DB3B2838}" destId="{502A790D-2F01-4C90-8F88-0ED09D3E6CB4}" srcOrd="2" destOrd="0" presId="urn:microsoft.com/office/officeart/2005/8/layout/process4"/>
    <dgm:cxn modelId="{E7355616-2A94-41F4-8BA7-2E885BD5474B}" type="presParOf" srcId="{F0CB6908-55DF-4B6E-BA97-3154DB3B2838}" destId="{F0C1260D-6AA9-49D9-9491-39A494D0EA9F}" srcOrd="3" destOrd="0" presId="urn:microsoft.com/office/officeart/2005/8/layout/process4"/>
    <dgm:cxn modelId="{6BE4DEB4-ADC2-4DF7-B77E-EF0840CF7D9B}" type="presParOf" srcId="{F0CB6908-55DF-4B6E-BA97-3154DB3B2838}" destId="{AF03F059-45EE-43E6-AFFB-EC6B18CD0C25}" srcOrd="4" destOrd="0" presId="urn:microsoft.com/office/officeart/2005/8/layout/process4"/>
    <dgm:cxn modelId="{4C47E024-55F7-4557-9B47-17E16349EEC1}" type="presParOf" srcId="{F0CB6908-55DF-4B6E-BA97-3154DB3B2838}" destId="{BBF3D904-A8A9-4294-A2A1-55B163936831}" srcOrd="5" destOrd="0" presId="urn:microsoft.com/office/officeart/2005/8/layout/process4"/>
    <dgm:cxn modelId="{0B05C1F8-7D35-4053-A112-12BF7A081800}" type="presParOf" srcId="{F0CB6908-55DF-4B6E-BA97-3154DB3B2838}" destId="{8A747AD6-89FD-486F-B6A1-45A9BCDE653C}" srcOrd="6" destOrd="0" presId="urn:microsoft.com/office/officeart/2005/8/layout/process4"/>
    <dgm:cxn modelId="{288F8F83-EB37-4EA5-8108-676744115708}" type="presParOf" srcId="{E2854030-D3E0-4943-87AC-19D698D744E0}" destId="{F735DF0E-EACD-4641-A67E-A874326BBA3B}" srcOrd="1" destOrd="0" presId="urn:microsoft.com/office/officeart/2005/8/layout/process4"/>
    <dgm:cxn modelId="{8224924D-16D1-4BAD-8423-C9A0BE14D42D}" type="presParOf" srcId="{E2854030-D3E0-4943-87AC-19D698D744E0}" destId="{58B4B8DA-5177-4474-8194-8A3C3F94A7F7}" srcOrd="2" destOrd="0" presId="urn:microsoft.com/office/officeart/2005/8/layout/process4"/>
    <dgm:cxn modelId="{EBD1002F-6CD6-4A2E-9B8A-213C85AB6B98}" type="presParOf" srcId="{58B4B8DA-5177-4474-8194-8A3C3F94A7F7}" destId="{BC6542D6-9389-4F42-901F-9A94D9D56471}" srcOrd="0" destOrd="0" presId="urn:microsoft.com/office/officeart/2005/8/layout/process4"/>
    <dgm:cxn modelId="{E32048E4-5DC2-4EB6-B66E-DB174239606C}" type="presParOf" srcId="{58B4B8DA-5177-4474-8194-8A3C3F94A7F7}" destId="{E5729E13-5526-4379-AAB1-1DD8D6781326}" srcOrd="1" destOrd="0" presId="urn:microsoft.com/office/officeart/2005/8/layout/process4"/>
    <dgm:cxn modelId="{EE56704C-DB50-45B3-949A-E540C4DCA938}" type="presParOf" srcId="{58B4B8DA-5177-4474-8194-8A3C3F94A7F7}" destId="{587B8B1C-70EC-4B43-87C8-2FAE276A49DC}" srcOrd="2" destOrd="0" presId="urn:microsoft.com/office/officeart/2005/8/layout/process4"/>
    <dgm:cxn modelId="{8E08ECBB-C721-4CDC-B01E-239B1C6C9E43}" type="presParOf" srcId="{587B8B1C-70EC-4B43-87C8-2FAE276A49DC}" destId="{66D428DA-7F1F-4094-8FCF-8447DF35C33F}" srcOrd="0" destOrd="0" presId="urn:microsoft.com/office/officeart/2005/8/layout/process4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99245-E81A-46D7-800E-9FB511ED058D}">
      <dsp:nvSpPr>
        <dsp:cNvPr id="0" name=""/>
        <dsp:cNvSpPr/>
      </dsp:nvSpPr>
      <dsp:spPr>
        <a:xfrm rot="5400000">
          <a:off x="4834386" y="-1928997"/>
          <a:ext cx="1282674" cy="52997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Thyroid agenesis/dysgenesis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Ectopic thyroid 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Thyroid dyshormonogenesis</a:t>
          </a:r>
          <a:endParaRPr lang="en-IN" sz="2000" kern="1200" dirty="0"/>
        </a:p>
      </dsp:txBody>
      <dsp:txXfrm rot="-5400000">
        <a:off x="2825830" y="142174"/>
        <a:ext cx="5237173" cy="1157444"/>
      </dsp:txXfrm>
    </dsp:sp>
    <dsp:sp modelId="{CD7F254F-5023-42E1-B591-17F53A17F6C9}">
      <dsp:nvSpPr>
        <dsp:cNvPr id="0" name=""/>
        <dsp:cNvSpPr/>
      </dsp:nvSpPr>
      <dsp:spPr>
        <a:xfrm>
          <a:off x="155302" y="1560"/>
          <a:ext cx="2670527" cy="1438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Permanent</a:t>
          </a:r>
          <a:endParaRPr lang="en-IN" sz="2800" kern="1200" dirty="0"/>
        </a:p>
      </dsp:txBody>
      <dsp:txXfrm>
        <a:off x="225532" y="71790"/>
        <a:ext cx="2530067" cy="1298212"/>
      </dsp:txXfrm>
    </dsp:sp>
    <dsp:sp modelId="{01AA3B8F-C8A9-4A90-82D9-5B644EB84233}">
      <dsp:nvSpPr>
        <dsp:cNvPr id="0" name=""/>
        <dsp:cNvSpPr/>
      </dsp:nvSpPr>
      <dsp:spPr>
        <a:xfrm rot="5400000">
          <a:off x="4719713" y="-384325"/>
          <a:ext cx="1501629" cy="52946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Maternal thyroid antibodies 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Iodine deficiency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Maternal antithyroid medications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Iodine exposure 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2000" kern="1200" dirty="0"/>
        </a:p>
      </dsp:txBody>
      <dsp:txXfrm rot="-5400000">
        <a:off x="2823222" y="1585469"/>
        <a:ext cx="5221310" cy="1355023"/>
      </dsp:txXfrm>
    </dsp:sp>
    <dsp:sp modelId="{28AF724E-6F42-441F-A90A-CED2D869E4F0}">
      <dsp:nvSpPr>
        <dsp:cNvPr id="0" name=""/>
        <dsp:cNvSpPr/>
      </dsp:nvSpPr>
      <dsp:spPr>
        <a:xfrm>
          <a:off x="155302" y="1543645"/>
          <a:ext cx="2667919" cy="1438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Transient</a:t>
          </a:r>
          <a:endParaRPr lang="en-IN" sz="2800" kern="1200" dirty="0"/>
        </a:p>
      </dsp:txBody>
      <dsp:txXfrm>
        <a:off x="225532" y="1613875"/>
        <a:ext cx="2527459" cy="1298212"/>
      </dsp:txXfrm>
    </dsp:sp>
    <dsp:sp modelId="{504F519F-161E-4774-B5CA-BDB97B27C016}">
      <dsp:nvSpPr>
        <dsp:cNvPr id="0" name=""/>
        <dsp:cNvSpPr/>
      </dsp:nvSpPr>
      <dsp:spPr>
        <a:xfrm rot="5400000">
          <a:off x="4834386" y="1155171"/>
          <a:ext cx="1282674" cy="52997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Central hypothyroidism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Resistance to thyroid hormone</a:t>
          </a:r>
          <a:endParaRPr lang="en-IN" sz="2000" kern="1200" dirty="0"/>
        </a:p>
      </dsp:txBody>
      <dsp:txXfrm rot="-5400000">
        <a:off x="2825830" y="3226343"/>
        <a:ext cx="5237173" cy="1157444"/>
      </dsp:txXfrm>
    </dsp:sp>
    <dsp:sp modelId="{18E5F944-9B42-4C54-86AF-87B94F257816}">
      <dsp:nvSpPr>
        <dsp:cNvPr id="0" name=""/>
        <dsp:cNvSpPr/>
      </dsp:nvSpPr>
      <dsp:spPr>
        <a:xfrm>
          <a:off x="155302" y="3085729"/>
          <a:ext cx="2670527" cy="1438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Other less common</a:t>
          </a:r>
          <a:endParaRPr lang="en-IN" sz="2800" kern="1200" dirty="0"/>
        </a:p>
      </dsp:txBody>
      <dsp:txXfrm>
        <a:off x="225532" y="3155959"/>
        <a:ext cx="2530067" cy="1298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11C86-C06F-44CF-9A7E-5840BABA746F}">
      <dsp:nvSpPr>
        <dsp:cNvPr id="0" name=""/>
        <dsp:cNvSpPr/>
      </dsp:nvSpPr>
      <dsp:spPr>
        <a:xfrm>
          <a:off x="3486" y="4685"/>
          <a:ext cx="3399659" cy="13598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kern="1200" dirty="0"/>
            <a:t>Why? </a:t>
          </a:r>
        </a:p>
      </dsp:txBody>
      <dsp:txXfrm>
        <a:off x="3486" y="4685"/>
        <a:ext cx="3399659" cy="1359863"/>
      </dsp:txXfrm>
    </dsp:sp>
    <dsp:sp modelId="{A1B82D05-0410-4D2E-A942-95F288054C5F}">
      <dsp:nvSpPr>
        <dsp:cNvPr id="0" name=""/>
        <dsp:cNvSpPr/>
      </dsp:nvSpPr>
      <dsp:spPr>
        <a:xfrm>
          <a:off x="19924" y="1364548"/>
          <a:ext cx="3366784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Identification of etiology of CH (athyreosis needs relatively higher dose)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Helps in counselling family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Can avoid interrupting therapy at 3 </a:t>
          </a:r>
          <a:r>
            <a:rPr lang="en-IN" sz="2000" kern="1200" dirty="0" err="1"/>
            <a:t>yr</a:t>
          </a:r>
          <a:r>
            <a:rPr lang="en-IN" sz="2000" kern="1200" dirty="0"/>
            <a:t> of age if permanent etiology confirmed </a:t>
          </a:r>
        </a:p>
      </dsp:txBody>
      <dsp:txXfrm>
        <a:off x="19924" y="1364548"/>
        <a:ext cx="3366784" cy="2810880"/>
      </dsp:txXfrm>
    </dsp:sp>
    <dsp:sp modelId="{11E21C2E-E746-4F06-BDE6-6CB6178F997C}">
      <dsp:nvSpPr>
        <dsp:cNvPr id="0" name=""/>
        <dsp:cNvSpPr/>
      </dsp:nvSpPr>
      <dsp:spPr>
        <a:xfrm>
          <a:off x="3879098" y="4685"/>
          <a:ext cx="3399659" cy="13598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kern="1200" dirty="0"/>
            <a:t>What ? </a:t>
          </a:r>
        </a:p>
      </dsp:txBody>
      <dsp:txXfrm>
        <a:off x="3879098" y="4685"/>
        <a:ext cx="3399659" cy="1359863"/>
      </dsp:txXfrm>
    </dsp:sp>
    <dsp:sp modelId="{266D3687-DE36-4C41-A0EC-902AD01DD9C7}">
      <dsp:nvSpPr>
        <dsp:cNvPr id="0" name=""/>
        <dsp:cNvSpPr/>
      </dsp:nvSpPr>
      <dsp:spPr>
        <a:xfrm>
          <a:off x="3879098" y="1369234"/>
          <a:ext cx="3399659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Thyroid ultrasound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Thyroid nuclear imaging (usually Tc-99 thyroid scan)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If no resource constraints, do both scan and USG </a:t>
          </a:r>
        </a:p>
      </dsp:txBody>
      <dsp:txXfrm>
        <a:off x="3879098" y="1369234"/>
        <a:ext cx="3399659" cy="2810880"/>
      </dsp:txXfrm>
    </dsp:sp>
    <dsp:sp modelId="{37E6BF4E-045B-4B05-AC38-5D366C83A185}">
      <dsp:nvSpPr>
        <dsp:cNvPr id="0" name=""/>
        <dsp:cNvSpPr/>
      </dsp:nvSpPr>
      <dsp:spPr>
        <a:xfrm>
          <a:off x="7754710" y="4685"/>
          <a:ext cx="3399659" cy="13598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kern="1200" dirty="0"/>
            <a:t>When? </a:t>
          </a:r>
        </a:p>
      </dsp:txBody>
      <dsp:txXfrm>
        <a:off x="7754710" y="4685"/>
        <a:ext cx="3399659" cy="1359863"/>
      </dsp:txXfrm>
    </dsp:sp>
    <dsp:sp modelId="{6733D955-BE17-4EC8-881A-A526BB568344}">
      <dsp:nvSpPr>
        <dsp:cNvPr id="0" name=""/>
        <dsp:cNvSpPr/>
      </dsp:nvSpPr>
      <dsp:spPr>
        <a:xfrm>
          <a:off x="7754710" y="1364548"/>
          <a:ext cx="3399659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USG can be done anytime before or after treatment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Scan should be done before starting treatment or within 7 days </a:t>
          </a:r>
        </a:p>
      </dsp:txBody>
      <dsp:txXfrm>
        <a:off x="7754710" y="1364548"/>
        <a:ext cx="3399659" cy="2810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0A469-11AC-4FDF-9797-7C8F0F2779D8}">
      <dsp:nvSpPr>
        <dsp:cNvPr id="0" name=""/>
        <dsp:cNvSpPr/>
      </dsp:nvSpPr>
      <dsp:spPr>
        <a:xfrm>
          <a:off x="0" y="2313883"/>
          <a:ext cx="10466481" cy="9361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Further Biochemical follow up at regular intervals</a:t>
          </a:r>
          <a:endParaRPr lang="en-IN" sz="1700" kern="1200" dirty="0"/>
        </a:p>
      </dsp:txBody>
      <dsp:txXfrm>
        <a:off x="0" y="2313883"/>
        <a:ext cx="10466481" cy="505504"/>
      </dsp:txXfrm>
    </dsp:sp>
    <dsp:sp modelId="{7DBF1A27-CEEB-4999-9B3E-E1CDB1A26F80}">
      <dsp:nvSpPr>
        <dsp:cNvPr id="0" name=""/>
        <dsp:cNvSpPr/>
      </dsp:nvSpPr>
      <dsp:spPr>
        <a:xfrm>
          <a:off x="2287" y="2954527"/>
          <a:ext cx="2257782" cy="1324478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Every 2 monthly till 6 months of age</a:t>
          </a:r>
        </a:p>
      </dsp:txBody>
      <dsp:txXfrm>
        <a:off x="2287" y="2954527"/>
        <a:ext cx="2257782" cy="1324478"/>
      </dsp:txXfrm>
    </dsp:sp>
    <dsp:sp modelId="{7B1F0254-A996-4D49-91C1-867080DABD8A}">
      <dsp:nvSpPr>
        <dsp:cNvPr id="0" name=""/>
        <dsp:cNvSpPr/>
      </dsp:nvSpPr>
      <dsp:spPr>
        <a:xfrm>
          <a:off x="2260069" y="2954527"/>
          <a:ext cx="457397" cy="1324478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2260069" y="2954527"/>
        <a:ext cx="457397" cy="1324478"/>
      </dsp:txXfrm>
    </dsp:sp>
    <dsp:sp modelId="{502A790D-2F01-4C90-8F88-0ED09D3E6CB4}">
      <dsp:nvSpPr>
        <dsp:cNvPr id="0" name=""/>
        <dsp:cNvSpPr/>
      </dsp:nvSpPr>
      <dsp:spPr>
        <a:xfrm>
          <a:off x="2717467" y="2954527"/>
          <a:ext cx="1910453" cy="1324478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Every 3 </a:t>
          </a:r>
          <a:r>
            <a:rPr lang="en-US" sz="1600" b="1" kern="1200" dirty="0" err="1">
              <a:solidFill>
                <a:schemeClr val="tx1"/>
              </a:solidFill>
            </a:rPr>
            <a:t>montly</a:t>
          </a:r>
          <a:r>
            <a:rPr lang="en-US" sz="1600" b="1" kern="1200" dirty="0">
              <a:solidFill>
                <a:schemeClr val="tx1"/>
              </a:solidFill>
            </a:rPr>
            <a:t>  between  6 months to 3 years of age</a:t>
          </a:r>
        </a:p>
      </dsp:txBody>
      <dsp:txXfrm>
        <a:off x="2717467" y="2954527"/>
        <a:ext cx="1910453" cy="1324478"/>
      </dsp:txXfrm>
    </dsp:sp>
    <dsp:sp modelId="{F0C1260D-6AA9-49D9-9491-39A494D0EA9F}">
      <dsp:nvSpPr>
        <dsp:cNvPr id="0" name=""/>
        <dsp:cNvSpPr/>
      </dsp:nvSpPr>
      <dsp:spPr>
        <a:xfrm>
          <a:off x="4627920" y="2954527"/>
          <a:ext cx="457397" cy="1324478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4627920" y="2954527"/>
        <a:ext cx="457397" cy="1324478"/>
      </dsp:txXfrm>
    </dsp:sp>
    <dsp:sp modelId="{AF03F059-45EE-43E6-AFFB-EC6B18CD0C25}">
      <dsp:nvSpPr>
        <dsp:cNvPr id="0" name=""/>
        <dsp:cNvSpPr/>
      </dsp:nvSpPr>
      <dsp:spPr>
        <a:xfrm>
          <a:off x="5085318" y="2954527"/>
          <a:ext cx="2886548" cy="1324478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Every 3-6 monthly after 3 years of age till end of growth, 6-12 monthly thereafter </a:t>
          </a:r>
        </a:p>
      </dsp:txBody>
      <dsp:txXfrm>
        <a:off x="5085318" y="2954527"/>
        <a:ext cx="2886548" cy="1324478"/>
      </dsp:txXfrm>
    </dsp:sp>
    <dsp:sp modelId="{BBF3D904-A8A9-4294-A2A1-55B163936831}">
      <dsp:nvSpPr>
        <dsp:cNvPr id="0" name=""/>
        <dsp:cNvSpPr/>
      </dsp:nvSpPr>
      <dsp:spPr>
        <a:xfrm>
          <a:off x="7971866" y="2954527"/>
          <a:ext cx="457397" cy="1324478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7971866" y="2954527"/>
        <a:ext cx="457397" cy="1324478"/>
      </dsp:txXfrm>
    </dsp:sp>
    <dsp:sp modelId="{8A747AD6-89FD-486F-B6A1-45A9BCDE653C}">
      <dsp:nvSpPr>
        <dsp:cNvPr id="0" name=""/>
        <dsp:cNvSpPr/>
      </dsp:nvSpPr>
      <dsp:spPr>
        <a:xfrm>
          <a:off x="8429264" y="2954527"/>
          <a:ext cx="2034929" cy="1324478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4 weeks after changing   thyroxine dose</a:t>
          </a:r>
        </a:p>
      </dsp:txBody>
      <dsp:txXfrm>
        <a:off x="8429264" y="2954527"/>
        <a:ext cx="2034929" cy="1324478"/>
      </dsp:txXfrm>
    </dsp:sp>
    <dsp:sp modelId="{E5729E13-5526-4379-AAB1-1DD8D6781326}">
      <dsp:nvSpPr>
        <dsp:cNvPr id="0" name=""/>
        <dsp:cNvSpPr/>
      </dsp:nvSpPr>
      <dsp:spPr>
        <a:xfrm rot="10800000">
          <a:off x="0" y="0"/>
          <a:ext cx="10466481" cy="247182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Repeat T4/ FT4 (either of the two) at 2 weeks and T4/ FT4 &amp; TSH at 4 weeks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(sampling before or at least 4 hr after the thyroxine dose)</a:t>
          </a:r>
        </a:p>
      </dsp:txBody>
      <dsp:txXfrm rot="-10800000">
        <a:off x="0" y="0"/>
        <a:ext cx="10466481" cy="867610"/>
      </dsp:txXfrm>
    </dsp:sp>
    <dsp:sp modelId="{66D428DA-7F1F-4094-8FCF-8447DF35C33F}">
      <dsp:nvSpPr>
        <dsp:cNvPr id="0" name=""/>
        <dsp:cNvSpPr/>
      </dsp:nvSpPr>
      <dsp:spPr>
        <a:xfrm>
          <a:off x="0" y="880950"/>
          <a:ext cx="10466481" cy="714845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>
              <a:solidFill>
                <a:schemeClr val="tx1"/>
              </a:solidFill>
            </a:rPr>
            <a:t>Target T4 in upper half of reference range by 2 weeks and TSH in lower half of normal range by 4 weeks of treatment</a:t>
          </a:r>
        </a:p>
      </dsp:txBody>
      <dsp:txXfrm>
        <a:off x="0" y="880950"/>
        <a:ext cx="10466481" cy="7148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0FB62-A8C1-45F1-89A3-FB7F822E7430}">
      <dsp:nvSpPr>
        <dsp:cNvPr id="0" name=""/>
        <dsp:cNvSpPr/>
      </dsp:nvSpPr>
      <dsp:spPr>
        <a:xfrm rot="5400000">
          <a:off x="6878079" y="-2779804"/>
          <a:ext cx="1166849" cy="702259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200" kern="1200" dirty="0"/>
            <a:t>Maintain T4 in upper half of normal range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200" kern="1200" dirty="0"/>
            <a:t>Maintain TSH in lower half of normal range</a:t>
          </a:r>
        </a:p>
      </dsp:txBody>
      <dsp:txXfrm rot="-5400000">
        <a:off x="3950208" y="205028"/>
        <a:ext cx="6965631" cy="1052927"/>
      </dsp:txXfrm>
    </dsp:sp>
    <dsp:sp modelId="{5CCA52D0-CD8A-489C-8823-E1111858115C}">
      <dsp:nvSpPr>
        <dsp:cNvPr id="0" name=""/>
        <dsp:cNvSpPr/>
      </dsp:nvSpPr>
      <dsp:spPr>
        <a:xfrm>
          <a:off x="0" y="2209"/>
          <a:ext cx="3950208" cy="14585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300" kern="1200" dirty="0"/>
            <a:t>T4 &amp; TSH </a:t>
          </a:r>
        </a:p>
      </dsp:txBody>
      <dsp:txXfrm>
        <a:off x="71201" y="73410"/>
        <a:ext cx="3807806" cy="1316160"/>
      </dsp:txXfrm>
    </dsp:sp>
    <dsp:sp modelId="{7DCD9E9C-67AB-4B23-ADC1-51E674554302}">
      <dsp:nvSpPr>
        <dsp:cNvPr id="0" name=""/>
        <dsp:cNvSpPr/>
      </dsp:nvSpPr>
      <dsp:spPr>
        <a:xfrm rot="5400000">
          <a:off x="6878079" y="-1248314"/>
          <a:ext cx="1166849" cy="702259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200" kern="1200" dirty="0"/>
            <a:t>Plot height and weight regularly on a growth chart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200" kern="1200" dirty="0"/>
            <a:t>Tanner staging for older children and adolescents</a:t>
          </a:r>
        </a:p>
      </dsp:txBody>
      <dsp:txXfrm rot="-5400000">
        <a:off x="3950208" y="1736518"/>
        <a:ext cx="6965631" cy="1052927"/>
      </dsp:txXfrm>
    </dsp:sp>
    <dsp:sp modelId="{1B62040E-543F-4E76-B6AB-1F86A521DB77}">
      <dsp:nvSpPr>
        <dsp:cNvPr id="0" name=""/>
        <dsp:cNvSpPr/>
      </dsp:nvSpPr>
      <dsp:spPr>
        <a:xfrm>
          <a:off x="0" y="1533700"/>
          <a:ext cx="3950208" cy="14585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300" kern="1200" dirty="0"/>
            <a:t>Growth &amp; puberty</a:t>
          </a:r>
        </a:p>
      </dsp:txBody>
      <dsp:txXfrm>
        <a:off x="71201" y="1604901"/>
        <a:ext cx="3807806" cy="1316160"/>
      </dsp:txXfrm>
    </dsp:sp>
    <dsp:sp modelId="{9DFEE132-FB7F-4736-98E9-D348425024F1}">
      <dsp:nvSpPr>
        <dsp:cNvPr id="0" name=""/>
        <dsp:cNvSpPr/>
      </dsp:nvSpPr>
      <dsp:spPr>
        <a:xfrm rot="5400000">
          <a:off x="6878079" y="283175"/>
          <a:ext cx="1166849" cy="702259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200" kern="1200" dirty="0"/>
            <a:t>Developmental assessment at each follow up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200" kern="1200" dirty="0"/>
            <a:t>Head circumference</a:t>
          </a:r>
        </a:p>
      </dsp:txBody>
      <dsp:txXfrm rot="-5400000">
        <a:off x="3950208" y="3268008"/>
        <a:ext cx="6965631" cy="1052927"/>
      </dsp:txXfrm>
    </dsp:sp>
    <dsp:sp modelId="{8A22CE26-22EF-4BEC-91CC-8B9E44321F2B}">
      <dsp:nvSpPr>
        <dsp:cNvPr id="0" name=""/>
        <dsp:cNvSpPr/>
      </dsp:nvSpPr>
      <dsp:spPr>
        <a:xfrm>
          <a:off x="0" y="3065190"/>
          <a:ext cx="3950208" cy="14585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300" kern="1200" dirty="0"/>
            <a:t>Development</a:t>
          </a:r>
        </a:p>
      </dsp:txBody>
      <dsp:txXfrm>
        <a:off x="71201" y="3136391"/>
        <a:ext cx="3807806" cy="13161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0A469-11AC-4FDF-9797-7C8F0F2779D8}">
      <dsp:nvSpPr>
        <dsp:cNvPr id="0" name=""/>
        <dsp:cNvSpPr/>
      </dsp:nvSpPr>
      <dsp:spPr>
        <a:xfrm>
          <a:off x="0" y="2198263"/>
          <a:ext cx="9925404" cy="1217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Further Biochemical follow up at regular intervals</a:t>
          </a:r>
          <a:endParaRPr lang="en-IN" sz="1700" kern="1200" dirty="0"/>
        </a:p>
      </dsp:txBody>
      <dsp:txXfrm>
        <a:off x="0" y="2198263"/>
        <a:ext cx="9925404" cy="657479"/>
      </dsp:txXfrm>
    </dsp:sp>
    <dsp:sp modelId="{7DBF1A27-CEEB-4999-9B3E-E1CDB1A26F80}">
      <dsp:nvSpPr>
        <dsp:cNvPr id="0" name=""/>
        <dsp:cNvSpPr/>
      </dsp:nvSpPr>
      <dsp:spPr>
        <a:xfrm>
          <a:off x="1151" y="3111620"/>
          <a:ext cx="1408501" cy="74608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Every 2 monthly till 6 months of age</a:t>
          </a:r>
        </a:p>
      </dsp:txBody>
      <dsp:txXfrm>
        <a:off x="1151" y="3111620"/>
        <a:ext cx="1408501" cy="746080"/>
      </dsp:txXfrm>
    </dsp:sp>
    <dsp:sp modelId="{7B1F0254-A996-4D49-91C1-867080DABD8A}">
      <dsp:nvSpPr>
        <dsp:cNvPr id="0" name=""/>
        <dsp:cNvSpPr/>
      </dsp:nvSpPr>
      <dsp:spPr>
        <a:xfrm>
          <a:off x="1409653" y="3111620"/>
          <a:ext cx="880831" cy="74608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1409653" y="3111620"/>
        <a:ext cx="880831" cy="746080"/>
      </dsp:txXfrm>
    </dsp:sp>
    <dsp:sp modelId="{502A790D-2F01-4C90-8F88-0ED09D3E6CB4}">
      <dsp:nvSpPr>
        <dsp:cNvPr id="0" name=""/>
        <dsp:cNvSpPr/>
      </dsp:nvSpPr>
      <dsp:spPr>
        <a:xfrm>
          <a:off x="2290485" y="3111620"/>
          <a:ext cx="2263181" cy="74608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Every 3 </a:t>
          </a:r>
          <a:r>
            <a:rPr lang="en-US" sz="1400" b="1" kern="1200" dirty="0" err="1">
              <a:solidFill>
                <a:schemeClr val="tx1"/>
              </a:solidFill>
            </a:rPr>
            <a:t>montly</a:t>
          </a:r>
          <a:r>
            <a:rPr lang="en-US" sz="1400" b="1" kern="1200" dirty="0">
              <a:solidFill>
                <a:schemeClr val="tx1"/>
              </a:solidFill>
            </a:rPr>
            <a:t>  between  6 months to 3 years of age</a:t>
          </a:r>
        </a:p>
      </dsp:txBody>
      <dsp:txXfrm>
        <a:off x="2290485" y="3111620"/>
        <a:ext cx="2263181" cy="746080"/>
      </dsp:txXfrm>
    </dsp:sp>
    <dsp:sp modelId="{F0C1260D-6AA9-49D9-9491-39A494D0EA9F}">
      <dsp:nvSpPr>
        <dsp:cNvPr id="0" name=""/>
        <dsp:cNvSpPr/>
      </dsp:nvSpPr>
      <dsp:spPr>
        <a:xfrm>
          <a:off x="4553666" y="3111620"/>
          <a:ext cx="880831" cy="74608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4553666" y="3111620"/>
        <a:ext cx="880831" cy="746080"/>
      </dsp:txXfrm>
    </dsp:sp>
    <dsp:sp modelId="{AF03F059-45EE-43E6-AFFB-EC6B18CD0C25}">
      <dsp:nvSpPr>
        <dsp:cNvPr id="0" name=""/>
        <dsp:cNvSpPr/>
      </dsp:nvSpPr>
      <dsp:spPr>
        <a:xfrm>
          <a:off x="5434497" y="3111620"/>
          <a:ext cx="1696410" cy="74608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</a:rPr>
            <a:t>Every 3-6 monthly after 3 years of age till end of growth, 6-12 monthly thereafter </a:t>
          </a:r>
        </a:p>
      </dsp:txBody>
      <dsp:txXfrm>
        <a:off x="5434497" y="3111620"/>
        <a:ext cx="1696410" cy="746080"/>
      </dsp:txXfrm>
    </dsp:sp>
    <dsp:sp modelId="{BBF3D904-A8A9-4294-A2A1-55B163936831}">
      <dsp:nvSpPr>
        <dsp:cNvPr id="0" name=""/>
        <dsp:cNvSpPr/>
      </dsp:nvSpPr>
      <dsp:spPr>
        <a:xfrm>
          <a:off x="7130908" y="3111620"/>
          <a:ext cx="880831" cy="74608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7130908" y="3111620"/>
        <a:ext cx="880831" cy="746080"/>
      </dsp:txXfrm>
    </dsp:sp>
    <dsp:sp modelId="{8A747AD6-89FD-486F-B6A1-45A9BCDE653C}">
      <dsp:nvSpPr>
        <dsp:cNvPr id="0" name=""/>
        <dsp:cNvSpPr/>
      </dsp:nvSpPr>
      <dsp:spPr>
        <a:xfrm>
          <a:off x="8011739" y="3111620"/>
          <a:ext cx="1912513" cy="74608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4 weeks after changing   thyroxine dose</a:t>
          </a:r>
        </a:p>
      </dsp:txBody>
      <dsp:txXfrm>
        <a:off x="8011739" y="3111620"/>
        <a:ext cx="1912513" cy="746080"/>
      </dsp:txXfrm>
    </dsp:sp>
    <dsp:sp modelId="{E5729E13-5526-4379-AAB1-1DD8D6781326}">
      <dsp:nvSpPr>
        <dsp:cNvPr id="0" name=""/>
        <dsp:cNvSpPr/>
      </dsp:nvSpPr>
      <dsp:spPr>
        <a:xfrm rot="10800000">
          <a:off x="0" y="0"/>
          <a:ext cx="9925404" cy="249450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Repeat T4/FT4 at 2 weeks and T4/FT4 &amp; TSH at 4 weeks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(sampling before or at least 4 hr after the thyroxine dose)</a:t>
          </a:r>
        </a:p>
      </dsp:txBody>
      <dsp:txXfrm rot="-10800000">
        <a:off x="0" y="0"/>
        <a:ext cx="9925404" cy="875570"/>
      </dsp:txXfrm>
    </dsp:sp>
    <dsp:sp modelId="{66D428DA-7F1F-4094-8FCF-8447DF35C33F}">
      <dsp:nvSpPr>
        <dsp:cNvPr id="0" name=""/>
        <dsp:cNvSpPr/>
      </dsp:nvSpPr>
      <dsp:spPr>
        <a:xfrm>
          <a:off x="0" y="915555"/>
          <a:ext cx="9925404" cy="745856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>
              <a:solidFill>
                <a:schemeClr val="tx1"/>
              </a:solidFill>
            </a:rPr>
            <a:t>Target T4 in upper half of reference range by 2 weeks and TSH in lower half of normal range by 4 weeks of treatment</a:t>
          </a:r>
        </a:p>
      </dsp:txBody>
      <dsp:txXfrm>
        <a:off x="0" y="915555"/>
        <a:ext cx="9925404" cy="745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B502D-82FD-4309-8D9C-FDB69B79132A}" type="datetimeFigureOut">
              <a:rPr lang="en-IN" smtClean="0"/>
              <a:pPr/>
              <a:t>31-12-2018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D20F2-25CF-477F-BD72-90D50DF65BD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6832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D20F2-25CF-477F-BD72-90D50DF65BDE}" type="slidenum">
              <a:rPr lang="en-IN" smtClean="0"/>
              <a:pPr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12029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D20F2-25CF-477F-BD72-90D50DF65BDE}" type="slidenum">
              <a:rPr lang="en-IN" smtClean="0"/>
              <a:pPr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82035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D20F2-25CF-477F-BD72-90D50DF65BDE}" type="slidenum">
              <a:rPr lang="en-IN" smtClean="0"/>
              <a:pPr/>
              <a:t>19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89910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D20F2-25CF-477F-BD72-90D50DF65BDE}" type="slidenum">
              <a:rPr lang="en-IN" smtClean="0"/>
              <a:pPr/>
              <a:t>27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24866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D20F2-25CF-477F-BD72-90D50DF65BDE}" type="slidenum">
              <a:rPr lang="en-IN" smtClean="0"/>
              <a:pPr/>
              <a:t>44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690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D20F2-25CF-477F-BD72-90D50DF65BDE}" type="slidenum">
              <a:rPr lang="en-IN" smtClean="0"/>
              <a:pPr/>
              <a:t>64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3634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770EC-9D7A-4E30-8028-1C62AA0B6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FFFF00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40B8CD-3704-4AB7-A7FE-13EEE105B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E05ED-E702-4058-A6A4-954A75F44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63612-A0C0-4C68-9FDD-DE45503F2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2548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DFB8FAE3-D29C-468E-822B-015742649C3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4787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8785-8F87-45D2-B8D1-9C75FCBDC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EFBB6-C0CA-4F11-B371-284A4B5CD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0CFD5-1C9A-49A3-8187-49DE27F34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C4F78-65E3-40B5-B589-BC671607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2548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DFB8FAE3-D29C-468E-822B-015742649C3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1916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FC558E-20F1-4D93-9D04-EC1503F02B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1D4E3B-B2F9-4C1E-A4E7-3DD0A147D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F4FF1-F8FF-40C7-99FB-22A32F782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07DC2-3CD2-42AE-8C64-7E252DFC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2548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DFB8FAE3-D29C-468E-822B-015742649C3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726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045E7-2258-4D69-A5E8-9B5CFF206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FFFF00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BC6F1-0638-4386-98A4-3D1BCB447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CDB57-F102-4006-9E47-B7E551C16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DBDC5-5AA4-4020-9DD2-C263F8CB5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2548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DFB8FAE3-D29C-468E-822B-015742649C3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64413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FE78D-8A95-44AC-831B-7700DE0A4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40558-F735-4629-B27F-58F2B7A10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CA75-3812-4627-9E76-9A3B612FC7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20B11-D184-4B27-B1BE-891A46EE8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A6A82-44D7-486D-A882-7537718F1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2548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DFB8FAE3-D29C-468E-822B-015742649C3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1245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FD1B-9017-4F5F-8857-9BF67D61D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FFFF00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81274-F407-426C-A8CA-CB7E9652B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3D2932-302C-4EBF-A610-2D511CA58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9E541-E4F2-4A7E-906C-C0EC42D37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9DA361-698D-47E0-93AC-67EF2356D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2548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DFB8FAE3-D29C-468E-822B-015742649C3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426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F435F-B376-4702-AAF0-82422E362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CACC9-3E82-4FBE-9645-73727E097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68530-79FE-4E5A-8407-EF0D3A7F0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0AF82-6E01-4F30-BE2E-3CE9571C93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346D5F-6005-44A3-99D0-DB89ED2DB6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BDA950-1764-4921-B175-F9C53F497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63A7688-B6BF-4E6D-B5EA-EDE2DAAF1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2548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DFB8FAE3-D29C-468E-822B-015742649C3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7568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F8AC3-7CAC-4B77-AEF7-E244D3934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FFFF00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BCE141-EE80-4CEA-8B56-CB7EC2C8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68647F6-8CA6-40D4-800E-1C6A8EDC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2548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DFB8FAE3-D29C-468E-822B-015742649C3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468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CDE901-292D-4DB9-999E-3A02EE68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3600" y="6346519"/>
            <a:ext cx="6518787" cy="36891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805D8D1-A394-44A0-98AE-8443D5807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2548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DFB8FAE3-D29C-468E-822B-015742649C3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0936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A255F-EA93-49B5-BCAF-94EC39B7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BA7F3-EA23-4C83-A50C-B51DBCA7D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0D6A0E-7563-432F-AFF4-CA3B7A51B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841EB-E813-4128-8450-D8B6534C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884B98-6BD4-4E3B-B3A5-7C6826250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2548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DFB8FAE3-D29C-468E-822B-015742649C3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1258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132C3-2617-4AA3-8CA1-A07C77E96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CEB879-C5FF-4990-851C-F6768857CC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911A45-9BBE-4082-93BB-69EE8D810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9F062-A651-4457-8440-8D86BBDA8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AE2704-D0F7-4A49-B230-22ABED661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2548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DFB8FAE3-D29C-468E-822B-015742649C3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6494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3F5C43-7AD8-4BE0-AC10-2D04A92B4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2E05D-A8A5-4140-B9EB-012B98F69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1CCFB-A335-4BFD-ABF9-DD35AB7B9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51123" y="6356350"/>
            <a:ext cx="4739147" cy="4082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89BE5-683A-4863-B75D-A689A6A50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2548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DFB8FAE3-D29C-468E-822B-015742649C39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7" name="Picture 2" descr="Image result for ISPAE">
            <a:extLst>
              <a:ext uri="{FF2B5EF4-FFF2-40B4-BE49-F238E27FC236}">
                <a16:creationId xmlns:a16="http://schemas.microsoft.com/office/drawing/2014/main" id="{0459119C-F488-48A5-A867-1786BC2F7C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9771"/>
            <a:ext cx="724642" cy="73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48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pae.org.i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pae.org.i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5DCDB-5FB1-46AE-9B8B-4855453CF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122" y="1697398"/>
            <a:ext cx="9144000" cy="2387600"/>
          </a:xfrm>
        </p:spPr>
        <p:txBody>
          <a:bodyPr/>
          <a:lstStyle/>
          <a:p>
            <a:r>
              <a:rPr lang="en-IN" dirty="0"/>
              <a:t>Newborn Screening for Congenital Hypothyroidism – I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80A7C9-0CAC-4F4B-A72E-0CB6A4189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44718"/>
            <a:ext cx="9144000" cy="1041073"/>
          </a:xfrm>
        </p:spPr>
        <p:txBody>
          <a:bodyPr/>
          <a:lstStyle/>
          <a:p>
            <a:r>
              <a:rPr lang="en-IN" b="1" dirty="0">
                <a:solidFill>
                  <a:srgbClr val="FFFF00"/>
                </a:solidFill>
              </a:rPr>
              <a:t>I</a:t>
            </a:r>
            <a:r>
              <a:rPr lang="en-IN" dirty="0"/>
              <a:t>ndian </a:t>
            </a:r>
            <a:r>
              <a:rPr lang="en-IN" b="1" dirty="0">
                <a:solidFill>
                  <a:srgbClr val="FFFF00"/>
                </a:solidFill>
              </a:rPr>
              <a:t>S</a:t>
            </a:r>
            <a:r>
              <a:rPr lang="en-IN" dirty="0"/>
              <a:t>ociety for </a:t>
            </a:r>
            <a:r>
              <a:rPr lang="en-IN" b="1" dirty="0">
                <a:solidFill>
                  <a:srgbClr val="FFFF00"/>
                </a:solidFill>
              </a:rPr>
              <a:t>P</a:t>
            </a:r>
            <a:r>
              <a:rPr lang="en-IN" dirty="0"/>
              <a:t>ediatric and </a:t>
            </a:r>
            <a:r>
              <a:rPr lang="en-IN" b="1" dirty="0">
                <a:solidFill>
                  <a:srgbClr val="FFFF00"/>
                </a:solidFill>
              </a:rPr>
              <a:t>A</a:t>
            </a:r>
            <a:r>
              <a:rPr lang="en-IN" dirty="0"/>
              <a:t>dolescent </a:t>
            </a:r>
            <a:r>
              <a:rPr lang="en-IN" b="1" dirty="0">
                <a:solidFill>
                  <a:srgbClr val="FFFF00"/>
                </a:solidFill>
              </a:rPr>
              <a:t>E</a:t>
            </a:r>
            <a:r>
              <a:rPr lang="en-IN" dirty="0"/>
              <a:t>ndocrinology </a:t>
            </a:r>
            <a:r>
              <a:rPr lang="en-IN" b="1" dirty="0">
                <a:solidFill>
                  <a:srgbClr val="FFFF00"/>
                </a:solidFill>
              </a:rPr>
              <a:t>(ISPAE) </a:t>
            </a:r>
            <a:r>
              <a:rPr lang="en-IN" dirty="0"/>
              <a:t>Module</a:t>
            </a:r>
          </a:p>
        </p:txBody>
      </p:sp>
      <p:pic>
        <p:nvPicPr>
          <p:cNvPr id="4" name="Picture 2" descr="Image result for ISPAE">
            <a:extLst>
              <a:ext uri="{FF2B5EF4-FFF2-40B4-BE49-F238E27FC236}">
                <a16:creationId xmlns:a16="http://schemas.microsoft.com/office/drawing/2014/main" id="{F08AD58C-8141-4F5E-90FA-F36F07C0C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662" y="290538"/>
            <a:ext cx="2310675" cy="23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14E7A-C28E-41AE-ADE9-DA113E6B3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A8ED5D-94D1-4901-A74B-B5BBBEAFB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62208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059BF-A05C-40CE-9885-635B22F0C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241742"/>
            <a:ext cx="9483045" cy="1122941"/>
          </a:xfrm>
        </p:spPr>
        <p:txBody>
          <a:bodyPr>
            <a:normAutofit/>
          </a:bodyPr>
          <a:lstStyle/>
          <a:p>
            <a:pPr algn="ctr"/>
            <a:r>
              <a:rPr lang="en-IN" sz="4800" dirty="0">
                <a:solidFill>
                  <a:srgbClr val="FFFF00"/>
                </a:solidFill>
              </a:rPr>
              <a:t>Thyroid physiology in </a:t>
            </a:r>
            <a:r>
              <a:rPr lang="en-US" sz="4800" dirty="0">
                <a:solidFill>
                  <a:srgbClr val="FFFF00"/>
                </a:solidFill>
              </a:rPr>
              <a:t>fetus</a:t>
            </a:r>
          </a:p>
        </p:txBody>
      </p:sp>
      <p:pic>
        <p:nvPicPr>
          <p:cNvPr id="4" name="Content Placeholder 6" descr="newborn thyroid physiology.jpg">
            <a:extLst>
              <a:ext uri="{FF2B5EF4-FFF2-40B4-BE49-F238E27FC236}">
                <a16:creationId xmlns:a16="http://schemas.microsoft.com/office/drawing/2014/main" id="{406CD312-85B7-44DA-8E7C-B36F1C165C6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/>
          <a:srcRect t="461" b="22757"/>
          <a:stretch/>
        </p:blipFill>
        <p:spPr>
          <a:xfrm>
            <a:off x="6283022" y="1998009"/>
            <a:ext cx="5596492" cy="3424595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8C454-D3EF-49FF-B321-1D6BEA755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9006" y="1972491"/>
            <a:ext cx="5886994" cy="4506685"/>
          </a:xfrm>
        </p:spPr>
        <p:txBody>
          <a:bodyPr>
            <a:normAutofit/>
          </a:bodyPr>
          <a:lstStyle/>
          <a:p>
            <a:r>
              <a:rPr lang="en-IN" sz="2800" dirty="0">
                <a:solidFill>
                  <a:schemeClr val="bg1"/>
                </a:solidFill>
              </a:rPr>
              <a:t>Thyroid hormone important at all stages of neurologic development</a:t>
            </a:r>
          </a:p>
          <a:p>
            <a:endParaRPr lang="en-IN" sz="2400" dirty="0">
              <a:solidFill>
                <a:schemeClr val="bg1"/>
              </a:solidFill>
            </a:endParaRPr>
          </a:p>
          <a:p>
            <a:r>
              <a:rPr lang="en-IN" sz="2800" dirty="0">
                <a:solidFill>
                  <a:schemeClr val="bg1"/>
                </a:solidFill>
              </a:rPr>
              <a:t>In the 1</a:t>
            </a:r>
            <a:r>
              <a:rPr lang="en-IN" sz="2800" baseline="30000" dirty="0">
                <a:solidFill>
                  <a:schemeClr val="bg1"/>
                </a:solidFill>
              </a:rPr>
              <a:t>st</a:t>
            </a:r>
            <a:r>
              <a:rPr lang="en-IN" sz="2800" dirty="0">
                <a:solidFill>
                  <a:schemeClr val="bg1"/>
                </a:solidFill>
              </a:rPr>
              <a:t>  trimester, maternal thyroid hormones only source for </a:t>
            </a:r>
            <a:r>
              <a:rPr lang="en-IN" sz="2800" dirty="0" err="1">
                <a:solidFill>
                  <a:schemeClr val="bg1"/>
                </a:solidFill>
              </a:rPr>
              <a:t>fetus</a:t>
            </a:r>
            <a:endParaRPr lang="en-IN" sz="2800" dirty="0">
              <a:solidFill>
                <a:schemeClr val="bg1"/>
              </a:solidFill>
            </a:endParaRPr>
          </a:p>
          <a:p>
            <a:endParaRPr lang="en-IN" sz="2400" dirty="0">
              <a:solidFill>
                <a:schemeClr val="bg1"/>
              </a:solidFill>
            </a:endParaRPr>
          </a:p>
          <a:p>
            <a:r>
              <a:rPr lang="en-IN" sz="2800" dirty="0">
                <a:solidFill>
                  <a:schemeClr val="bg1"/>
                </a:solidFill>
              </a:rPr>
              <a:t>Maternal thyroxine partially protects a hypothyroid infant in utero 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9791B9-3E66-4CC5-ABE9-69CD4677E5E7}"/>
              </a:ext>
            </a:extLst>
          </p:cNvPr>
          <p:cNvSpPr txBox="1"/>
          <p:nvPr/>
        </p:nvSpPr>
        <p:spPr>
          <a:xfrm>
            <a:off x="6230502" y="5636160"/>
            <a:ext cx="4778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FFC000"/>
                </a:solidFill>
              </a:rPr>
              <a:t>Glibert ME et al, Neurotoxicology, 2012; 33:842-52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37EEA-F73E-42B1-9E08-5832D11DF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© 2018  Indian Society for Pediatric and Adolescent Endocrinology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D93C9D-F898-4438-82C7-2B8F04D1D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9823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6C38C-62A2-469E-B6EF-1B8EC137E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453"/>
            <a:ext cx="10515600" cy="1325563"/>
          </a:xfrm>
        </p:spPr>
        <p:txBody>
          <a:bodyPr/>
          <a:lstStyle/>
          <a:p>
            <a:r>
              <a:rPr lang="en-IN" dirty="0"/>
              <a:t>Neonatal thyroid physiology 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F3F29CF6-7703-4450-8BE2-4524CF18CA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49467"/>
          <a:stretch/>
        </p:blipFill>
        <p:spPr bwMode="auto">
          <a:xfrm>
            <a:off x="236051" y="1609950"/>
            <a:ext cx="5717524" cy="243653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FFAA11-CBA5-44CD-9FE0-4DC4DC44B718}"/>
              </a:ext>
            </a:extLst>
          </p:cNvPr>
          <p:cNvSpPr txBox="1">
            <a:spLocks/>
          </p:cNvSpPr>
          <p:nvPr/>
        </p:nvSpPr>
        <p:spPr>
          <a:xfrm>
            <a:off x="6096000" y="1378000"/>
            <a:ext cx="5330952" cy="4266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Marked rise in TSH within 30 min after birth, peak at 24 </a:t>
            </a:r>
            <a:r>
              <a:rPr lang="en-US" sz="2400" dirty="0" err="1">
                <a:solidFill>
                  <a:schemeClr val="bg1"/>
                </a:solidFill>
              </a:rPr>
              <a:t>hr</a:t>
            </a:r>
            <a:r>
              <a:rPr lang="en-US" sz="2400" dirty="0">
                <a:solidFill>
                  <a:schemeClr val="bg1"/>
                </a:solidFill>
              </a:rPr>
              <a:t>, normalization over 2-5 days</a:t>
            </a:r>
          </a:p>
          <a:p>
            <a:r>
              <a:rPr lang="en-US" sz="2400" dirty="0">
                <a:solidFill>
                  <a:schemeClr val="bg1"/>
                </a:solidFill>
              </a:rPr>
              <a:t>Thought to be due to stress during labor and exposure to cold ambient hypothermia of extrauterine environment</a:t>
            </a:r>
          </a:p>
          <a:p>
            <a:r>
              <a:rPr lang="en-US" sz="2400" dirty="0">
                <a:solidFill>
                  <a:schemeClr val="bg1"/>
                </a:solidFill>
              </a:rPr>
              <a:t>Followed by rise in T4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811099-4ADF-46D5-8DE0-304B1D6E243F}"/>
              </a:ext>
            </a:extLst>
          </p:cNvPr>
          <p:cNvSpPr txBox="1"/>
          <p:nvPr/>
        </p:nvSpPr>
        <p:spPr>
          <a:xfrm>
            <a:off x="172365" y="4963825"/>
            <a:ext cx="11847269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Cord blood sample is not affected by the TSH surge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Postnatal samples collected before 48 hours can have high false positive rates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5ACBF-2E65-4073-B9BA-77CD1FB54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0E052D-CB1D-4D4D-BBF1-7FFF8D58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11</a:t>
            </a:fld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DE9485-3096-40B8-9D00-836036A5F928}"/>
              </a:ext>
            </a:extLst>
          </p:cNvPr>
          <p:cNvSpPr txBox="1"/>
          <p:nvPr/>
        </p:nvSpPr>
        <p:spPr>
          <a:xfrm>
            <a:off x="258417" y="4094921"/>
            <a:ext cx="422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>
                <a:solidFill>
                  <a:srgbClr val="FFC000"/>
                </a:solidFill>
              </a:rPr>
              <a:t>Brook’s Clinical Pediatric Endocrinology, 6</a:t>
            </a:r>
            <a:r>
              <a:rPr lang="en-IN" sz="1400" baseline="30000" dirty="0">
                <a:solidFill>
                  <a:srgbClr val="FFC000"/>
                </a:solidFill>
              </a:rPr>
              <a:t>th</a:t>
            </a:r>
            <a:r>
              <a:rPr lang="en-IN" sz="1400" dirty="0">
                <a:solidFill>
                  <a:srgbClr val="FFC000"/>
                </a:solidFill>
              </a:rPr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420199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3C1AC7-4DAA-4C43-B30E-65EDE0AEE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FF00"/>
                </a:solidFill>
              </a:rPr>
              <a:t>Practical aspects of sampling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9B16D2-F10C-4961-9575-0F3B53E3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C015B-7192-4A7F-BC5E-F28782A59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12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04874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F4AD-6A42-44F0-8EBA-7EE93185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IN" dirty="0"/>
              <a:t>Which sample should be collected?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BE255A-AA4B-4756-BBB8-2FE014475A1D}"/>
              </a:ext>
            </a:extLst>
          </p:cNvPr>
          <p:cNvGrpSpPr/>
          <p:nvPr/>
        </p:nvGrpSpPr>
        <p:grpSpPr>
          <a:xfrm>
            <a:off x="782361" y="1054936"/>
            <a:ext cx="10856361" cy="3862752"/>
            <a:chOff x="776528" y="1068893"/>
            <a:chExt cx="11121823" cy="4314805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9A1741-0071-4129-8A0C-0430434BF88F}"/>
                </a:ext>
              </a:extLst>
            </p:cNvPr>
            <p:cNvSpPr/>
            <p:nvPr/>
          </p:nvSpPr>
          <p:spPr>
            <a:xfrm>
              <a:off x="776528" y="1068893"/>
              <a:ext cx="5207474" cy="431480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1" tIns="811186" rIns="151557" bIns="811187" numCol="1" spcCol="1270" anchor="t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2400" kern="1200" dirty="0">
                  <a:solidFill>
                    <a:srgbClr val="000099"/>
                  </a:solidFill>
                </a:rPr>
                <a:t>Cord sample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N" kern="1200" dirty="0"/>
                <a:t>Easy to draw, no extra prick to the infant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N" kern="1200" dirty="0"/>
                <a:t>Suitable during early discharge of mothers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N" kern="1200" dirty="0"/>
                <a:t>Sample can be processed at any local </a:t>
              </a:r>
              <a:r>
                <a:rPr lang="en-IN" kern="1200" dirty="0">
                  <a:solidFill>
                    <a:schemeClr val="tx1"/>
                  </a:solidFill>
                </a:rPr>
                <a:t>laboratory </a:t>
              </a:r>
            </a:p>
            <a:p>
              <a:pPr marL="171450" lvl="1" indent="-171450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N" dirty="0">
                  <a:solidFill>
                    <a:schemeClr val="tx1"/>
                  </a:solidFill>
                </a:rPr>
                <a:t>Training required is minimal</a:t>
              </a:r>
              <a:endParaRPr lang="en-IN" kern="1200" dirty="0">
                <a:solidFill>
                  <a:schemeClr val="tx1"/>
                </a:solidFill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N" kern="1200" dirty="0">
                  <a:solidFill>
                    <a:schemeClr val="accent2">
                      <a:lumMod val="75000"/>
                    </a:schemeClr>
                  </a:solidFill>
                </a:rPr>
                <a:t>Other disorders cannot be screened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N" kern="1200" dirty="0">
                  <a:solidFill>
                    <a:schemeClr val="accent2">
                      <a:lumMod val="75000"/>
                    </a:schemeClr>
                  </a:solidFill>
                </a:rPr>
                <a:t>Staff on all the shifts need to be trained 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602F425-7B65-45CF-A064-58C36A013F1D}"/>
                </a:ext>
              </a:extLst>
            </p:cNvPr>
            <p:cNvSpPr/>
            <p:nvPr/>
          </p:nvSpPr>
          <p:spPr>
            <a:xfrm>
              <a:off x="6929455" y="1267359"/>
              <a:ext cx="4968896" cy="38856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1" tIns="811186" rIns="151557" bIns="811187" numCol="1" spcCol="1270" anchor="t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2400" kern="1200" dirty="0">
                  <a:solidFill>
                    <a:srgbClr val="000099"/>
                  </a:solidFill>
                </a:rPr>
                <a:t>Postnatal heel prick (filter paper)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N" kern="1200" dirty="0"/>
                <a:t>Can be used to screen multiple disorders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N" kern="1200" dirty="0"/>
                <a:t>Only morning staff needs to be trained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N" kern="1200" dirty="0"/>
                <a:t>Can even be done for home deliveries 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N" kern="1200" dirty="0">
                  <a:solidFill>
                    <a:schemeClr val="accent2">
                      <a:lumMod val="75000"/>
                    </a:schemeClr>
                  </a:solidFill>
                </a:rPr>
                <a:t>Needs special assay and a reliable central lab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N" dirty="0">
                  <a:solidFill>
                    <a:schemeClr val="accent2">
                      <a:lumMod val="75000"/>
                    </a:schemeClr>
                  </a:solidFill>
                </a:rPr>
                <a:t>Adequate training to ensure error free blood spots</a:t>
              </a:r>
              <a:endParaRPr lang="en-IN" kern="1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2188CD7-77B4-4A2E-9799-D131604B9E46}"/>
              </a:ext>
            </a:extLst>
          </p:cNvPr>
          <p:cNvSpPr txBox="1"/>
          <p:nvPr/>
        </p:nvSpPr>
        <p:spPr>
          <a:xfrm>
            <a:off x="132907" y="5314223"/>
            <a:ext cx="1192618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Postnatal peripheral venous sample is acceptable if filter paper sample is not feasible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71AFBB-0991-439C-9AD9-FAD6C3E59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6A0B29-0DB1-4114-A3FB-F2A8A6B73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13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6433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155D7-48BF-4F4D-A506-D11196AC3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Timing of the 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397E2-86E8-46BC-9B01-04294ED12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527" y="1460811"/>
            <a:ext cx="11006253" cy="37133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IN" sz="2400" dirty="0"/>
              <a:t>Either cord blood or postnatal sample at 48-72 hr (not later than 5 days) should be collected for screening</a:t>
            </a:r>
          </a:p>
          <a:p>
            <a:pPr>
              <a:lnSpc>
                <a:spcPct val="100000"/>
              </a:lnSpc>
            </a:pPr>
            <a:r>
              <a:rPr lang="en-IN" sz="2400" dirty="0"/>
              <a:t>In case of early discharge of infants from nursery or need of blood transfusion, sample can be collected between 24-48 hr (cut-off values of TSH for recall are different for such samples)</a:t>
            </a:r>
          </a:p>
          <a:p>
            <a:pPr>
              <a:lnSpc>
                <a:spcPct val="100000"/>
              </a:lnSpc>
            </a:pPr>
            <a:r>
              <a:rPr lang="en-IN" sz="2400" dirty="0"/>
              <a:t>Timing of first screening in preterm and SGA same as in term</a:t>
            </a:r>
          </a:p>
          <a:p>
            <a:pPr>
              <a:lnSpc>
                <a:spcPct val="100000"/>
              </a:lnSpc>
            </a:pPr>
            <a:r>
              <a:rPr lang="en-IN" sz="2400" dirty="0"/>
              <a:t>For sick newborns in NICU,  sample should be collected before 7 days of life or discharge from NICU whichever is earlier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766133-2339-4FBE-8B4E-CE2B75ABF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5AE0EB-A29B-4020-BE1F-18CA4528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14</a:t>
            </a:fld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0E85B1-88A2-4C59-B727-952D4769FF25}"/>
              </a:ext>
            </a:extLst>
          </p:cNvPr>
          <p:cNvSpPr/>
          <p:nvPr/>
        </p:nvSpPr>
        <p:spPr>
          <a:xfrm>
            <a:off x="992459" y="5481043"/>
            <a:ext cx="9857678" cy="54061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infant should be sent home without CH screening</a:t>
            </a:r>
          </a:p>
        </p:txBody>
      </p:sp>
    </p:spTree>
    <p:extLst>
      <p:ext uri="{BB962C8B-B14F-4D97-AF65-F5344CB8AC3E}">
        <p14:creationId xmlns:p14="http://schemas.microsoft.com/office/powerpoint/2010/main" val="149044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BB8A9-C35E-4B3A-84AA-1EF7A6C86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to collect the sample?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04F6F6-43A0-4B8B-9AD6-3BCAE9AB4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9844" y="1875321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dirty="0"/>
              <a:t>	</a:t>
            </a:r>
            <a:r>
              <a:rPr lang="en-IN" b="1" dirty="0">
                <a:solidFill>
                  <a:srgbClr val="FFFF00"/>
                </a:solidFill>
              </a:rPr>
              <a:t>CORD SAMPLE </a:t>
            </a:r>
          </a:p>
          <a:p>
            <a:r>
              <a:rPr lang="en-IN" sz="2600" dirty="0"/>
              <a:t>Collected from the placental side of the cord </a:t>
            </a:r>
          </a:p>
          <a:p>
            <a:r>
              <a:rPr lang="en-IN" sz="2600" dirty="0"/>
              <a:t>Wipe maternal blood from cord </a:t>
            </a:r>
          </a:p>
          <a:p>
            <a:r>
              <a:rPr lang="en-IN" sz="2600" dirty="0"/>
              <a:t>Collect 3-5 ml blood by cutting cord between the clamp and placenta, or by pricking placental vein with sterile needle and syringe </a:t>
            </a:r>
          </a:p>
          <a:p>
            <a:r>
              <a:rPr lang="en-IN" sz="2600" dirty="0"/>
              <a:t>Store at 4</a:t>
            </a:r>
            <a:r>
              <a:rPr lang="en-IN" sz="2600" baseline="30000" dirty="0"/>
              <a:t>0</a:t>
            </a:r>
            <a:r>
              <a:rPr lang="en-IN" sz="2600" dirty="0"/>
              <a:t>C after appropriate labelling </a:t>
            </a:r>
          </a:p>
          <a:p>
            <a:r>
              <a:rPr lang="en-IN" sz="2600" dirty="0"/>
              <a:t>Transport to lab within a day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BB331F-56CA-4F01-95D8-0FD40C1529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IN" b="1" dirty="0">
                <a:solidFill>
                  <a:srgbClr val="FFFF00"/>
                </a:solidFill>
              </a:rPr>
              <a:t>HEEL PRICK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96567AB-693D-4BB0-BC5F-1F400D527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6716" y="2328794"/>
            <a:ext cx="1804365" cy="25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465F7C62-6388-4F03-9646-254A6AB23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6047" y="5019361"/>
            <a:ext cx="3780538" cy="127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www.cchfreedom.org/images/Newborn_Screening_Card.png">
            <a:extLst>
              <a:ext uri="{FF2B5EF4-FFF2-40B4-BE49-F238E27FC236}">
                <a16:creationId xmlns:a16="http://schemas.microsoft.com/office/drawing/2014/main" id="{02E128F5-2C38-4AB0-A5E8-FDC26DCE6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71" y="2321589"/>
            <a:ext cx="3377765" cy="1724732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FB0FD7-2E97-4D19-8869-95B8FBAC8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9B754F-7ED6-493A-8320-00ADA87EA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15</a:t>
            </a:fld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6FB6BE-1960-475B-B6DE-403D238863FF}"/>
              </a:ext>
            </a:extLst>
          </p:cNvPr>
          <p:cNvSpPr txBox="1"/>
          <p:nvPr/>
        </p:nvSpPr>
        <p:spPr>
          <a:xfrm rot="10800000" flipV="1">
            <a:off x="8398564" y="4195898"/>
            <a:ext cx="304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Air dried &amp; transported at room temperature</a:t>
            </a:r>
          </a:p>
        </p:txBody>
      </p:sp>
    </p:spTree>
    <p:extLst>
      <p:ext uri="{BB962C8B-B14F-4D97-AF65-F5344CB8AC3E}">
        <p14:creationId xmlns:p14="http://schemas.microsoft.com/office/powerpoint/2010/main" val="233848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312C-45C5-423C-A692-2ADB5C476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Which test to be performed?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4001F-2B04-45EA-A06B-5A16BC3C9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619" y="1724336"/>
            <a:ext cx="10515600" cy="4351338"/>
          </a:xfrm>
        </p:spPr>
        <p:txBody>
          <a:bodyPr>
            <a:normAutofit/>
          </a:bodyPr>
          <a:lstStyle/>
          <a:p>
            <a:r>
              <a:rPr lang="en-IN" dirty="0"/>
              <a:t>Primary TSH based screening</a:t>
            </a:r>
          </a:p>
          <a:p>
            <a:pPr lvl="1"/>
            <a:r>
              <a:rPr lang="en-IN" dirty="0">
                <a:solidFill>
                  <a:srgbClr val="FFC000"/>
                </a:solidFill>
              </a:rPr>
              <a:t>More sensitive and specific for the diagnosis of CH </a:t>
            </a:r>
          </a:p>
          <a:p>
            <a:pPr lvl="1"/>
            <a:r>
              <a:rPr lang="en-IN" dirty="0">
                <a:solidFill>
                  <a:srgbClr val="FFC000"/>
                </a:solidFill>
              </a:rPr>
              <a:t>May miss central hypothyroidism or delayed rise of TSH</a:t>
            </a:r>
          </a:p>
          <a:p>
            <a:r>
              <a:rPr lang="en-IN" dirty="0"/>
              <a:t>Primary T4 based screening</a:t>
            </a:r>
          </a:p>
          <a:p>
            <a:pPr lvl="1"/>
            <a:r>
              <a:rPr lang="en-IN" dirty="0">
                <a:solidFill>
                  <a:srgbClr val="FFC000"/>
                </a:solidFill>
              </a:rPr>
              <a:t>Can identify both primary and central hypothyroidism</a:t>
            </a:r>
          </a:p>
          <a:p>
            <a:pPr lvl="1"/>
            <a:r>
              <a:rPr lang="en-IN" dirty="0">
                <a:solidFill>
                  <a:srgbClr val="FFC000"/>
                </a:solidFill>
              </a:rPr>
              <a:t>Will miss compensated (subclinical) hypothyroidism</a:t>
            </a:r>
          </a:p>
          <a:p>
            <a:pPr lvl="1"/>
            <a:r>
              <a:rPr lang="en-IN" dirty="0">
                <a:solidFill>
                  <a:srgbClr val="FFC000"/>
                </a:solidFill>
              </a:rPr>
              <a:t>Higher false positive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642C31-43F6-43EA-9EB5-AB9CDE01F815}"/>
              </a:ext>
            </a:extLst>
          </p:cNvPr>
          <p:cNvSpPr txBox="1"/>
          <p:nvPr/>
        </p:nvSpPr>
        <p:spPr>
          <a:xfrm>
            <a:off x="660400" y="4982035"/>
            <a:ext cx="10871199" cy="95410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Primary TSH based screening adopted by most centres worldwide and is recommended for India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F4649-4EDD-4257-AB19-4CC27013F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D24DE-B2A5-4E7F-A444-61DCEED13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16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7020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98833C-FBCA-4A4A-A397-4766C69D0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Second sample for screening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551EB-CCDB-47F1-A4CF-455F3DB89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08969"/>
          </a:xfrm>
        </p:spPr>
        <p:txBody>
          <a:bodyPr>
            <a:normAutofit/>
          </a:bodyPr>
          <a:lstStyle/>
          <a:p>
            <a:r>
              <a:rPr lang="en-IN" dirty="0"/>
              <a:t>In some situations, initial screen may miss CH, hence a second sample between 2-4 weeks is suggested</a:t>
            </a:r>
          </a:p>
          <a:p>
            <a:r>
              <a:rPr lang="en-IN" dirty="0">
                <a:solidFill>
                  <a:srgbClr val="FFFF00"/>
                </a:solidFill>
              </a:rPr>
              <a:t>Indications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Preterm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IUGR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Sick neonates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Twin/multiple births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Down syndrome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First sample taken after transfusion 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6914984A-F9E5-49F0-BA95-EAC12A1003FB}"/>
              </a:ext>
            </a:extLst>
          </p:cNvPr>
          <p:cNvSpPr/>
          <p:nvPr/>
        </p:nvSpPr>
        <p:spPr>
          <a:xfrm>
            <a:off x="7121135" y="3156037"/>
            <a:ext cx="4186930" cy="1987826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In an overburdened public health system, not missing an infant with severe primary CH is the priority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78D57C7-96B5-428B-93A5-726B7C2D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4410" y="6449756"/>
            <a:ext cx="4739147" cy="408244"/>
          </a:xfrm>
        </p:spPr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71B9A-8720-4449-B98B-3535F3E07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17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662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F93BA5-6B1A-4572-B7AA-7CEC97A71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FF00"/>
                </a:solidFill>
              </a:rPr>
              <a:t>Interpretation of screening and confirmatory sample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01FF65-3016-4CF1-91A8-C9EE1D754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B7419-4387-4BB1-B7F9-B22D9D60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18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6281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CF90C-196F-4DBE-B77C-447BF6CB1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Whole blood vs. serum units of TSH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92DED-703B-4CAB-9D53-937B7B4D2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TSH from a filter paper can be reported either in whole blood units or serum units </a:t>
            </a:r>
          </a:p>
          <a:p>
            <a:r>
              <a:rPr lang="en-IN" dirty="0"/>
              <a:t>It is recommended to use serum units to ensure uniformity of reporting</a:t>
            </a:r>
          </a:p>
          <a:p>
            <a:endParaRPr lang="en-IN" dirty="0"/>
          </a:p>
          <a:p>
            <a:r>
              <a:rPr lang="en-IN" dirty="0"/>
              <a:t>TSH in serum units = (TSH in whole blood units) X 2.2 </a:t>
            </a:r>
          </a:p>
          <a:p>
            <a:endParaRPr lang="en-IN" dirty="0"/>
          </a:p>
          <a:p>
            <a:r>
              <a:rPr lang="en-IN" dirty="0">
                <a:solidFill>
                  <a:srgbClr val="FFC000"/>
                </a:solidFill>
              </a:rPr>
              <a:t>For example: </a:t>
            </a:r>
          </a:p>
          <a:p>
            <a:r>
              <a:rPr lang="en-IN" dirty="0"/>
              <a:t>If TSH in whole blood units has been reported to be 10 </a:t>
            </a:r>
            <a:r>
              <a:rPr lang="en-IN" dirty="0" err="1"/>
              <a:t>mIU</a:t>
            </a:r>
            <a:r>
              <a:rPr lang="en-IN" dirty="0"/>
              <a:t>/L</a:t>
            </a:r>
          </a:p>
          <a:p>
            <a:r>
              <a:rPr lang="en-IN" dirty="0"/>
              <a:t>Equivalent TSH in serum units = 10 X 2.2 = 22 </a:t>
            </a:r>
            <a:r>
              <a:rPr lang="en-IN" dirty="0" err="1"/>
              <a:t>mIU</a:t>
            </a:r>
            <a:r>
              <a:rPr lang="en-IN" dirty="0"/>
              <a:t>/L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5F307-8FCB-49BF-A643-C2EF6505B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FA2D9-4C73-4B62-8EC1-F6FD049F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19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3028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F5F751-CE39-476A-BB34-A4C102F30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923" y="545550"/>
            <a:ext cx="6351807" cy="19944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2F4E69-8E10-4F13-AF0C-46F28E9C5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382" y="3588671"/>
            <a:ext cx="6714584" cy="2097029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7334B7-7A08-4C0C-847A-8D6EEBEABB8E}"/>
              </a:ext>
            </a:extLst>
          </p:cNvPr>
          <p:cNvSpPr txBox="1">
            <a:spLocks/>
          </p:cNvSpPr>
          <p:nvPr/>
        </p:nvSpPr>
        <p:spPr>
          <a:xfrm>
            <a:off x="79513" y="6386167"/>
            <a:ext cx="4823791" cy="392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67F47B-993F-4BDF-8764-922B85726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878055-0496-4315-89E1-6C13DDFC5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F91AC-03C7-4EFA-BCC0-003B85B6E66D}"/>
              </a:ext>
            </a:extLst>
          </p:cNvPr>
          <p:cNvSpPr txBox="1"/>
          <p:nvPr/>
        </p:nvSpPr>
        <p:spPr>
          <a:xfrm>
            <a:off x="2653748" y="2733261"/>
            <a:ext cx="507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FFC000"/>
                </a:solidFill>
              </a:rPr>
              <a:t>Desai MP et al, Indian J </a:t>
            </a:r>
            <a:r>
              <a:rPr lang="en-US" dirty="0">
                <a:solidFill>
                  <a:srgbClr val="FFC000"/>
                </a:solidFill>
              </a:rPr>
              <a:t>Pediatr</a:t>
            </a:r>
            <a:r>
              <a:rPr lang="en-IN" dirty="0">
                <a:solidFill>
                  <a:srgbClr val="FFC000"/>
                </a:solidFill>
              </a:rPr>
              <a:t>. 2018; 85:440-7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F05782-21B5-4A9A-8A64-2BFBFE9212C0}"/>
              </a:ext>
            </a:extLst>
          </p:cNvPr>
          <p:cNvSpPr txBox="1"/>
          <p:nvPr/>
        </p:nvSpPr>
        <p:spPr>
          <a:xfrm>
            <a:off x="2567609" y="5797826"/>
            <a:ext cx="559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FFC000"/>
                </a:solidFill>
              </a:rPr>
              <a:t>Sudhanshu S et al, Indian J Pediatr. 2018; 85:448-53</a:t>
            </a:r>
          </a:p>
        </p:txBody>
      </p:sp>
      <p:pic>
        <p:nvPicPr>
          <p:cNvPr id="9" name="Picture 2" descr="Image result for ISPAE">
            <a:extLst>
              <a:ext uri="{FF2B5EF4-FFF2-40B4-BE49-F238E27FC236}">
                <a16:creationId xmlns:a16="http://schemas.microsoft.com/office/drawing/2014/main" id="{23733A79-3F25-48E7-A689-10D03C047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9771"/>
            <a:ext cx="724642" cy="73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902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459B6-0F24-4F16-B411-A3D4A6DA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71" y="224093"/>
            <a:ext cx="10515600" cy="1325563"/>
          </a:xfrm>
        </p:spPr>
        <p:txBody>
          <a:bodyPr/>
          <a:lstStyle/>
          <a:p>
            <a:r>
              <a:rPr lang="en-IN" dirty="0"/>
              <a:t>Interpretation of screening results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7C768B-D942-44D6-9624-07084FF82917}"/>
              </a:ext>
            </a:extLst>
          </p:cNvPr>
          <p:cNvSpPr txBox="1"/>
          <p:nvPr/>
        </p:nvSpPr>
        <p:spPr>
          <a:xfrm>
            <a:off x="3691536" y="1492383"/>
            <a:ext cx="35423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Heel prick OR cord blood TSH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393B27-DB89-4DEA-8D9D-0F7DC35DA3B6}"/>
              </a:ext>
            </a:extLst>
          </p:cNvPr>
          <p:cNvSpPr txBox="1"/>
          <p:nvPr/>
        </p:nvSpPr>
        <p:spPr>
          <a:xfrm>
            <a:off x="3827280" y="2500813"/>
            <a:ext cx="3223755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Recall  if TSH </a:t>
            </a:r>
            <a:r>
              <a:rPr lang="en-IN" sz="2800" dirty="0">
                <a:solidFill>
                  <a:srgbClr val="FF0000"/>
                </a:solidFill>
              </a:rPr>
              <a:t>≥ 20 </a:t>
            </a:r>
          </a:p>
          <a:p>
            <a:r>
              <a:rPr lang="en-IN" dirty="0"/>
              <a:t>(≥ 34 for samples taken between 24-48 hr) 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7B302BC-0D61-4F88-A0AA-3467526CBB59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5462728" y="1861715"/>
            <a:ext cx="1" cy="6479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D555F08-FB40-4C9F-A976-FA24FAA1C8DA}"/>
              </a:ext>
            </a:extLst>
          </p:cNvPr>
          <p:cNvSpPr txBox="1"/>
          <p:nvPr/>
        </p:nvSpPr>
        <p:spPr>
          <a:xfrm>
            <a:off x="1649691" y="3278678"/>
            <a:ext cx="105394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dirty="0"/>
              <a:t>TSH &gt; 40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54531-8DE4-49BD-8FA8-C7A7EF28A902}"/>
              </a:ext>
            </a:extLst>
          </p:cNvPr>
          <p:cNvSpPr txBox="1"/>
          <p:nvPr/>
        </p:nvSpPr>
        <p:spPr>
          <a:xfrm>
            <a:off x="8085182" y="3278678"/>
            <a:ext cx="13644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dirty="0"/>
              <a:t>TSH 20-40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E3E4BF-8E57-48AA-AC0B-0F40314A7B74}"/>
              </a:ext>
            </a:extLst>
          </p:cNvPr>
          <p:cNvSpPr txBox="1"/>
          <p:nvPr/>
        </p:nvSpPr>
        <p:spPr>
          <a:xfrm>
            <a:off x="1724080" y="5775750"/>
            <a:ext cx="816203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dirty="0"/>
              <a:t>Physical examination and </a:t>
            </a:r>
            <a:r>
              <a:rPr lang="en-IN" b="1" dirty="0">
                <a:solidFill>
                  <a:srgbClr val="FF0000"/>
                </a:solidFill>
              </a:rPr>
              <a:t>confirmatory venous sample </a:t>
            </a:r>
            <a:r>
              <a:rPr lang="en-IN" dirty="0"/>
              <a:t>for T4 and TSH </a:t>
            </a:r>
          </a:p>
          <a:p>
            <a:pPr algn="ctr"/>
            <a:r>
              <a:rPr lang="en-IN" dirty="0"/>
              <a:t>Start immediate treatment pending results if screening TSH &gt; 80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5932E6-3BD0-4843-AC07-D3C13C2A59C2}"/>
              </a:ext>
            </a:extLst>
          </p:cNvPr>
          <p:cNvSpPr txBox="1"/>
          <p:nvPr/>
        </p:nvSpPr>
        <p:spPr>
          <a:xfrm>
            <a:off x="8085182" y="3952845"/>
            <a:ext cx="38934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Repeat screening in 2</a:t>
            </a:r>
            <a:r>
              <a:rPr lang="en-IN" baseline="30000" dirty="0"/>
              <a:t>nd</a:t>
            </a:r>
            <a:r>
              <a:rPr lang="en-IN" dirty="0"/>
              <a:t> week of life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D3D3F8-854F-4FBB-9813-67C2AFB99274}"/>
              </a:ext>
            </a:extLst>
          </p:cNvPr>
          <p:cNvSpPr txBox="1"/>
          <p:nvPr/>
        </p:nvSpPr>
        <p:spPr>
          <a:xfrm>
            <a:off x="8085182" y="4640227"/>
            <a:ext cx="320257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TSH &gt;20 for &lt;2 week age OR</a:t>
            </a:r>
          </a:p>
          <a:p>
            <a:r>
              <a:rPr lang="en-IN" dirty="0"/>
              <a:t>TSH &gt; 10 for &gt;2 week age 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0BD52900-00FA-4417-80DC-14685A3FCB0C}"/>
              </a:ext>
            </a:extLst>
          </p:cNvPr>
          <p:cNvCxnSpPr>
            <a:cxnSpLocks/>
            <a:stCxn id="7" idx="1"/>
            <a:endCxn id="13" idx="0"/>
          </p:cNvCxnSpPr>
          <p:nvPr/>
        </p:nvCxnSpPr>
        <p:spPr>
          <a:xfrm rot="10800000" flipV="1">
            <a:off x="2176664" y="3039422"/>
            <a:ext cx="1650617" cy="239256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A304052E-87B1-43C1-B7A9-CF892BFF0A44}"/>
              </a:ext>
            </a:extLst>
          </p:cNvPr>
          <p:cNvCxnSpPr>
            <a:cxnSpLocks/>
            <a:stCxn id="7" idx="3"/>
            <a:endCxn id="14" idx="0"/>
          </p:cNvCxnSpPr>
          <p:nvPr/>
        </p:nvCxnSpPr>
        <p:spPr>
          <a:xfrm>
            <a:off x="7051035" y="3039422"/>
            <a:ext cx="1716385" cy="239256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BACC0CF-CE0A-431E-BE31-22CF0E027C9A}"/>
              </a:ext>
            </a:extLst>
          </p:cNvPr>
          <p:cNvCxnSpPr>
            <a:cxnSpLocks/>
          </p:cNvCxnSpPr>
          <p:nvPr/>
        </p:nvCxnSpPr>
        <p:spPr>
          <a:xfrm>
            <a:off x="8665317" y="3657600"/>
            <a:ext cx="0" cy="2420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5A96091-2B29-4169-84FC-962DE794661F}"/>
              </a:ext>
            </a:extLst>
          </p:cNvPr>
          <p:cNvCxnSpPr/>
          <p:nvPr/>
        </p:nvCxnSpPr>
        <p:spPr>
          <a:xfrm>
            <a:off x="8628634" y="4322177"/>
            <a:ext cx="0" cy="3048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C974DC6-D282-40C9-809A-30EFB3F07FF2}"/>
              </a:ext>
            </a:extLst>
          </p:cNvPr>
          <p:cNvCxnSpPr>
            <a:cxnSpLocks/>
          </p:cNvCxnSpPr>
          <p:nvPr/>
        </p:nvCxnSpPr>
        <p:spPr>
          <a:xfrm>
            <a:off x="8612153" y="5286558"/>
            <a:ext cx="0" cy="4880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BCCA925-B420-4917-BD90-1CCBCD32904B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2176663" y="3648010"/>
            <a:ext cx="0" cy="2047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99A9CC6-6874-4CD9-B293-4E1831D054DB}"/>
              </a:ext>
            </a:extLst>
          </p:cNvPr>
          <p:cNvSpPr txBox="1"/>
          <p:nvPr/>
        </p:nvSpPr>
        <p:spPr>
          <a:xfrm>
            <a:off x="5535022" y="4640227"/>
            <a:ext cx="199285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dirty="0"/>
              <a:t>Repeat screening</a:t>
            </a:r>
          </a:p>
          <a:p>
            <a:r>
              <a:rPr lang="en-IN" dirty="0"/>
              <a:t>not feasible  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187E6F9-EEC3-44A8-8E69-C59F33CA34EF}"/>
              </a:ext>
            </a:extLst>
          </p:cNvPr>
          <p:cNvCxnSpPr>
            <a:cxnSpLocks/>
          </p:cNvCxnSpPr>
          <p:nvPr/>
        </p:nvCxnSpPr>
        <p:spPr>
          <a:xfrm>
            <a:off x="6421119" y="5286558"/>
            <a:ext cx="0" cy="4980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5BC20DF9-A496-4992-80D1-6B66E836F0EC}"/>
              </a:ext>
            </a:extLst>
          </p:cNvPr>
          <p:cNvCxnSpPr>
            <a:cxnSpLocks/>
            <a:stCxn id="16" idx="1"/>
          </p:cNvCxnSpPr>
          <p:nvPr/>
        </p:nvCxnSpPr>
        <p:spPr>
          <a:xfrm rot="10800000" flipV="1">
            <a:off x="6421120" y="4137511"/>
            <a:ext cx="1664062" cy="489500"/>
          </a:xfrm>
          <a:prstGeom prst="bentConnector3">
            <a:avLst>
              <a:gd name="adj1" fmla="val 99455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2A08C-F5FD-4608-84EA-D9220BED1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1123" y="6525315"/>
            <a:ext cx="4739147" cy="408244"/>
          </a:xfrm>
        </p:spPr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2ED3AB-2A49-4175-AD61-90CE7F609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20</a:t>
            </a:fld>
            <a:endParaRPr lang="en-IN" dirty="0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10570289-720E-4F55-BDF3-C5AAC43979C6}"/>
              </a:ext>
            </a:extLst>
          </p:cNvPr>
          <p:cNvSpPr/>
          <p:nvPr/>
        </p:nvSpPr>
        <p:spPr>
          <a:xfrm>
            <a:off x="8430321" y="1650379"/>
            <a:ext cx="2955073" cy="119318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All TSH values in serum units</a:t>
            </a:r>
          </a:p>
        </p:txBody>
      </p:sp>
    </p:spTree>
    <p:extLst>
      <p:ext uri="{BB962C8B-B14F-4D97-AF65-F5344CB8AC3E}">
        <p14:creationId xmlns:p14="http://schemas.microsoft.com/office/powerpoint/2010/main" val="394361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8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D1F3F-A4EE-4AAF-97BF-A6092CDF6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4"/>
            <a:ext cx="10515600" cy="1325563"/>
          </a:xfrm>
        </p:spPr>
        <p:txBody>
          <a:bodyPr>
            <a:normAutofit/>
          </a:bodyPr>
          <a:lstStyle/>
          <a:p>
            <a:r>
              <a:rPr lang="en-IN" dirty="0"/>
              <a:t>Interpretation of confirmatory sample</a:t>
            </a:r>
            <a:endParaRPr lang="en-IN" sz="27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141508-15D9-45D8-A801-2DEC02DBDDA5}"/>
              </a:ext>
            </a:extLst>
          </p:cNvPr>
          <p:cNvSpPr/>
          <p:nvPr/>
        </p:nvSpPr>
        <p:spPr>
          <a:xfrm>
            <a:off x="3514709" y="2192900"/>
            <a:ext cx="2295536" cy="1782050"/>
          </a:xfrm>
          <a:prstGeom prst="rect">
            <a:avLst/>
          </a:prstGeom>
          <a:solidFill>
            <a:srgbClr val="C000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Hypothyroidism</a:t>
            </a:r>
          </a:p>
          <a:p>
            <a:pPr algn="ctr"/>
            <a:r>
              <a:rPr lang="en-IN" dirty="0">
                <a:solidFill>
                  <a:schemeClr val="bg1"/>
                </a:solidFill>
              </a:rPr>
              <a:t>(high TSH , Low T4)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5BDBF6-DA4E-432C-9B90-66646DF36D94}"/>
              </a:ext>
            </a:extLst>
          </p:cNvPr>
          <p:cNvSpPr/>
          <p:nvPr/>
        </p:nvSpPr>
        <p:spPr>
          <a:xfrm>
            <a:off x="5810246" y="2192900"/>
            <a:ext cx="2159505" cy="1782049"/>
          </a:xfrm>
          <a:prstGeom prst="rect">
            <a:avLst/>
          </a:prstGeom>
          <a:solidFill>
            <a:srgbClr val="1BD4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 err="1">
                <a:solidFill>
                  <a:schemeClr val="bg1"/>
                </a:solidFill>
              </a:rPr>
              <a:t>Hypothyroxinemia</a:t>
            </a:r>
            <a:r>
              <a:rPr lang="en-IN" sz="1400" dirty="0">
                <a:solidFill>
                  <a:schemeClr val="bg1"/>
                </a:solidFill>
              </a:rPr>
              <a:t> of Prematurity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bg1"/>
                </a:solidFill>
              </a:rPr>
              <a:t>Sick euthyroid syndrome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bg1"/>
                </a:solidFill>
              </a:rPr>
              <a:t>Delayed rise of TSH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bg1"/>
                </a:solidFill>
              </a:rPr>
              <a:t>TBG deficiency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bg1"/>
                </a:solidFill>
              </a:rPr>
              <a:t>Central hypothyroid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1F30DB-DADC-4A78-9DFA-0D6F9AA7B492}"/>
              </a:ext>
            </a:extLst>
          </p:cNvPr>
          <p:cNvSpPr/>
          <p:nvPr/>
        </p:nvSpPr>
        <p:spPr>
          <a:xfrm>
            <a:off x="3512634" y="3988416"/>
            <a:ext cx="2309339" cy="165410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Borderline high TSH with normal T4</a:t>
            </a:r>
          </a:p>
          <a:p>
            <a:pPr algn="ctr"/>
            <a:r>
              <a:rPr lang="en-IN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0B4F27-8FCF-4FB6-ACFF-13DCB3536264}"/>
              </a:ext>
            </a:extLst>
          </p:cNvPr>
          <p:cNvSpPr/>
          <p:nvPr/>
        </p:nvSpPr>
        <p:spPr>
          <a:xfrm>
            <a:off x="5832087" y="3994188"/>
            <a:ext cx="2152186" cy="1659480"/>
          </a:xfrm>
          <a:prstGeom prst="rect">
            <a:avLst/>
          </a:prstGeom>
          <a:solidFill>
            <a:srgbClr val="2ADE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solidFill>
                  <a:schemeClr val="bg1"/>
                </a:solidFill>
              </a:rPr>
              <a:t>Normal</a:t>
            </a:r>
            <a:r>
              <a:rPr lang="en-IN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81F29D-549E-4780-93B2-8AFD127EC4A3}"/>
              </a:ext>
            </a:extLst>
          </p:cNvPr>
          <p:cNvSpPr txBox="1"/>
          <p:nvPr/>
        </p:nvSpPr>
        <p:spPr>
          <a:xfrm>
            <a:off x="1505681" y="3866456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>
                <a:solidFill>
                  <a:schemeClr val="bg1"/>
                </a:solidFill>
              </a:rPr>
              <a:t>T4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3FF8BC-4454-4B14-95C2-53EC694CDAD6}"/>
              </a:ext>
            </a:extLst>
          </p:cNvPr>
          <p:cNvSpPr txBox="1"/>
          <p:nvPr/>
        </p:nvSpPr>
        <p:spPr>
          <a:xfrm>
            <a:off x="2631898" y="2829135"/>
            <a:ext cx="461665" cy="8233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Low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E1B576-095F-47FB-9D03-B7AC105D8EF8}"/>
              </a:ext>
            </a:extLst>
          </p:cNvPr>
          <p:cNvSpPr txBox="1"/>
          <p:nvPr/>
        </p:nvSpPr>
        <p:spPr>
          <a:xfrm>
            <a:off x="2665352" y="4209595"/>
            <a:ext cx="461665" cy="10124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Normal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D378DC-0484-4DAF-A5F3-E8A312B04DC1}"/>
              </a:ext>
            </a:extLst>
          </p:cNvPr>
          <p:cNvSpPr txBox="1"/>
          <p:nvPr/>
        </p:nvSpPr>
        <p:spPr>
          <a:xfrm>
            <a:off x="5448044" y="1082337"/>
            <a:ext cx="103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solidFill>
                  <a:schemeClr val="bg1"/>
                </a:solidFill>
              </a:rPr>
              <a:t>TSH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1C5290-7D19-405E-AFB6-973C42C31317}"/>
              </a:ext>
            </a:extLst>
          </p:cNvPr>
          <p:cNvSpPr txBox="1"/>
          <p:nvPr/>
        </p:nvSpPr>
        <p:spPr>
          <a:xfrm>
            <a:off x="6558970" y="1714269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Normal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458B46-6296-4E95-9FC0-E4C3BDC75310}"/>
              </a:ext>
            </a:extLst>
          </p:cNvPr>
          <p:cNvSpPr txBox="1"/>
          <p:nvPr/>
        </p:nvSpPr>
        <p:spPr>
          <a:xfrm>
            <a:off x="8760276" y="2666127"/>
            <a:ext cx="291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TSH &gt; 20 in first 2 weeks, and &gt; 10 beyond 2 weeks, is high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675F92-902B-45B1-B3A7-76C96DD85FE5}"/>
              </a:ext>
            </a:extLst>
          </p:cNvPr>
          <p:cNvSpPr txBox="1"/>
          <p:nvPr/>
        </p:nvSpPr>
        <p:spPr>
          <a:xfrm>
            <a:off x="8769235" y="4366099"/>
            <a:ext cx="2750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Total T4 &lt;10 µg/dL and FT4 &lt; </a:t>
            </a:r>
            <a:r>
              <a:rPr lang="en-US" dirty="0">
                <a:solidFill>
                  <a:schemeClr val="bg1"/>
                </a:solidFill>
              </a:rPr>
              <a:t>1.17 ng/dL </a:t>
            </a:r>
            <a:r>
              <a:rPr lang="en-IN" dirty="0">
                <a:solidFill>
                  <a:schemeClr val="bg1"/>
                </a:solidFill>
              </a:rPr>
              <a:t>is low 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4D124329-D22D-41D6-941E-65123AF58FB5}"/>
              </a:ext>
            </a:extLst>
          </p:cNvPr>
          <p:cNvSpPr/>
          <p:nvPr/>
        </p:nvSpPr>
        <p:spPr>
          <a:xfrm>
            <a:off x="299968" y="1417310"/>
            <a:ext cx="2920752" cy="2011689"/>
          </a:xfrm>
          <a:prstGeom prst="wedgeEllipseCallout">
            <a:avLst>
              <a:gd name="adj1" fmla="val 94719"/>
              <a:gd name="adj2" fmla="val 4069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/>
              <a:t>Treatment initiation as soon as possible, and must before 2 weeks of life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C397D7-7B80-4E63-8BA3-E2B681C3308C}"/>
              </a:ext>
            </a:extLst>
          </p:cNvPr>
          <p:cNvSpPr txBox="1"/>
          <p:nvPr/>
        </p:nvSpPr>
        <p:spPr>
          <a:xfrm>
            <a:off x="1048213" y="5926042"/>
            <a:ext cx="9768469" cy="46166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Taking confirmatory sample is mandatory for all suspected CH babies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0F6C36-F583-445F-883C-8086FF105ECE}"/>
              </a:ext>
            </a:extLst>
          </p:cNvPr>
          <p:cNvSpPr txBox="1"/>
          <p:nvPr/>
        </p:nvSpPr>
        <p:spPr>
          <a:xfrm>
            <a:off x="3908005" y="174167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High   </a:t>
            </a:r>
          </a:p>
        </p:txBody>
      </p:sp>
      <p:sp>
        <p:nvSpPr>
          <p:cNvPr id="6" name="Flowchart: Punched Tape 5">
            <a:extLst>
              <a:ext uri="{FF2B5EF4-FFF2-40B4-BE49-F238E27FC236}">
                <a16:creationId xmlns:a16="http://schemas.microsoft.com/office/drawing/2014/main" id="{197FF680-4EC0-477A-B213-60D9EF6B1B8B}"/>
              </a:ext>
            </a:extLst>
          </p:cNvPr>
          <p:cNvSpPr/>
          <p:nvPr/>
        </p:nvSpPr>
        <p:spPr>
          <a:xfrm>
            <a:off x="3841436" y="4370641"/>
            <a:ext cx="1606732" cy="809897"/>
          </a:xfrm>
          <a:prstGeom prst="flowChartPunched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Discussed in next slide </a:t>
            </a:r>
          </a:p>
        </p:txBody>
      </p:sp>
      <p:sp>
        <p:nvSpPr>
          <p:cNvPr id="21" name="Flowchart: Punched Tape 20">
            <a:extLst>
              <a:ext uri="{FF2B5EF4-FFF2-40B4-BE49-F238E27FC236}">
                <a16:creationId xmlns:a16="http://schemas.microsoft.com/office/drawing/2014/main" id="{146A1DD5-1A09-41B1-AC09-4377EE7C4916}"/>
              </a:ext>
            </a:extLst>
          </p:cNvPr>
          <p:cNvSpPr/>
          <p:nvPr/>
        </p:nvSpPr>
        <p:spPr>
          <a:xfrm>
            <a:off x="5995639" y="2476845"/>
            <a:ext cx="1728651" cy="829492"/>
          </a:xfrm>
          <a:prstGeom prst="flowChartPunched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Discussed in next slide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6D75C7-76DE-4CA9-A05B-723DD473D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71002" y="6449756"/>
            <a:ext cx="4739147" cy="408244"/>
          </a:xfrm>
        </p:spPr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BB797-1AAC-4EDB-9EF6-EED85A2C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78652"/>
            <a:ext cx="2743200" cy="365125"/>
          </a:xfrm>
        </p:spPr>
        <p:txBody>
          <a:bodyPr/>
          <a:lstStyle/>
          <a:p>
            <a:fld id="{DFB8FAE3-D29C-468E-822B-015742649C39}" type="slidenum">
              <a:rPr lang="en-IN" smtClean="0"/>
              <a:pPr/>
              <a:t>21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1729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9" grpId="0"/>
      <p:bldP spid="20" grpId="0"/>
      <p:bldP spid="22" grpId="0"/>
      <p:bldP spid="23" grpId="0"/>
      <p:bldP spid="3" grpId="0" animBg="1"/>
      <p:bldP spid="4" grpId="0" animBg="1"/>
      <p:bldP spid="17" grpId="0"/>
      <p:bldP spid="6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9C2FE-2524-4313-AF4C-555455804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647"/>
            <a:ext cx="10515600" cy="1325563"/>
          </a:xfrm>
        </p:spPr>
        <p:txBody>
          <a:bodyPr/>
          <a:lstStyle/>
          <a:p>
            <a:r>
              <a:rPr lang="en-IN" dirty="0"/>
              <a:t>Borderline thyroid function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3E0040-C694-4A86-A856-9195C3E9A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4088" y="1478923"/>
            <a:ext cx="5253034" cy="155420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N" sz="2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Borderline high TSH with normal T4</a:t>
            </a:r>
          </a:p>
          <a:p>
            <a:pPr marL="0" indent="0">
              <a:buNone/>
            </a:pPr>
            <a:r>
              <a:rPr lang="en-IN" sz="18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DDs: Transient/permanent primary CH, delayed maturation of HP axis, thyroid hormone  resistance, Down syndrome, pseudohypoparathyroidism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A53DBE-495E-4469-8621-B0D08C817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2299" y="1566829"/>
            <a:ext cx="5774414" cy="5601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Low T4 with normal TSH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8E1CD-3FD3-4882-BF33-6C3C01EFD65E}"/>
              </a:ext>
            </a:extLst>
          </p:cNvPr>
          <p:cNvSpPr txBox="1"/>
          <p:nvPr/>
        </p:nvSpPr>
        <p:spPr>
          <a:xfrm>
            <a:off x="1085353" y="1920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2C92EE5A-3263-448E-B862-E3CDA778CB48}"/>
              </a:ext>
            </a:extLst>
          </p:cNvPr>
          <p:cNvSpPr/>
          <p:nvPr/>
        </p:nvSpPr>
        <p:spPr>
          <a:xfrm>
            <a:off x="2667126" y="3074914"/>
            <a:ext cx="298616" cy="47020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852A6D8-2277-4D43-A769-F5279CD0B7E5}"/>
              </a:ext>
            </a:extLst>
          </p:cNvPr>
          <p:cNvSpPr txBox="1">
            <a:spLocks/>
          </p:cNvSpPr>
          <p:nvPr/>
        </p:nvSpPr>
        <p:spPr>
          <a:xfrm>
            <a:off x="481362" y="3644839"/>
            <a:ext cx="5181600" cy="4604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2400" dirty="0">
                <a:solidFill>
                  <a:schemeClr val="tx1"/>
                </a:solidFill>
              </a:rPr>
              <a:t>Repeat test after 2 weeks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A032DE0-9B2E-45A4-A876-E14608E2A56A}"/>
              </a:ext>
            </a:extLst>
          </p:cNvPr>
          <p:cNvSpPr txBox="1">
            <a:spLocks/>
          </p:cNvSpPr>
          <p:nvPr/>
        </p:nvSpPr>
        <p:spPr>
          <a:xfrm>
            <a:off x="440393" y="4740525"/>
            <a:ext cx="5181600" cy="9175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2000" dirty="0">
                <a:solidFill>
                  <a:schemeClr val="tx1"/>
                </a:solidFill>
              </a:rPr>
              <a:t>Treat if TSH &gt; 10 beyond 3 weeks of life even with normal T4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876D85A5-4B9C-4E47-A051-1383DE1A571B}"/>
              </a:ext>
            </a:extLst>
          </p:cNvPr>
          <p:cNvSpPr/>
          <p:nvPr/>
        </p:nvSpPr>
        <p:spPr>
          <a:xfrm>
            <a:off x="2663488" y="4143859"/>
            <a:ext cx="308554" cy="51589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E913DC3E-0968-4CA9-9F1E-D87F0B449020}"/>
              </a:ext>
            </a:extLst>
          </p:cNvPr>
          <p:cNvSpPr/>
          <p:nvPr/>
        </p:nvSpPr>
        <p:spPr>
          <a:xfrm>
            <a:off x="8943634" y="2212449"/>
            <a:ext cx="396240" cy="43257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128590E3-C002-4D94-8B2E-ADC97CB615AA}"/>
              </a:ext>
            </a:extLst>
          </p:cNvPr>
          <p:cNvSpPr txBox="1">
            <a:spLocks/>
          </p:cNvSpPr>
          <p:nvPr/>
        </p:nvSpPr>
        <p:spPr>
          <a:xfrm>
            <a:off x="6225208" y="2648561"/>
            <a:ext cx="5781261" cy="9175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R/o hypothyroxinemia of prematurity/sick euthyroid syndrome (clinically), TBG deficiency (low TBG levels) 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17FBE973-6899-446A-9EAA-10F93D1E1954}"/>
              </a:ext>
            </a:extLst>
          </p:cNvPr>
          <p:cNvSpPr/>
          <p:nvPr/>
        </p:nvSpPr>
        <p:spPr>
          <a:xfrm>
            <a:off x="8999071" y="3635055"/>
            <a:ext cx="303469" cy="44046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9A08AA71-7E46-4FA9-8C96-213E20B46910}"/>
              </a:ext>
            </a:extLst>
          </p:cNvPr>
          <p:cNvSpPr txBox="1">
            <a:spLocks/>
          </p:cNvSpPr>
          <p:nvPr/>
        </p:nvSpPr>
        <p:spPr>
          <a:xfrm>
            <a:off x="6214380" y="4153084"/>
            <a:ext cx="5834271" cy="15005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IN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Treat if consistent with central hypothyroidism (rule out other pituitary hormone deficiencies)</a:t>
            </a:r>
          </a:p>
          <a:p>
            <a:pPr>
              <a:lnSpc>
                <a:spcPct val="100000"/>
              </a:lnSpc>
            </a:pPr>
            <a:r>
              <a:rPr lang="en-IN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other cases repeat T4, TSH after 2-4 weeks  and treat if  persistently low T4 / delayed rise of TSH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656ABF-93D1-4174-8775-3C34E8580EED}"/>
              </a:ext>
            </a:extLst>
          </p:cNvPr>
          <p:cNvSpPr txBox="1"/>
          <p:nvPr/>
        </p:nvSpPr>
        <p:spPr>
          <a:xfrm>
            <a:off x="894080" y="5886670"/>
            <a:ext cx="1040384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Pediatric endocrine referral and imaging useful in such cases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84C9D-DAF5-4908-A48F-7AC77CB64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© 2018  Indian Society for Pediatric and Adolescent Endocrinology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8A58A-9B54-4908-877F-77DF9D3B4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22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1049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BDA445-9ADF-4AC7-8F7E-73F336EE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FF00"/>
                </a:solidFill>
              </a:rPr>
              <a:t>Evaluation of primary CH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62DB59-454A-453D-8830-2F05E88A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BD338-C8D1-4410-A20E-ABC6D1D0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23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91595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6AA271-1DCD-4618-8279-D5A8E1A4C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Evaluation of primary 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963CDC-771F-4E38-9F70-5DAD207C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89" y="1557996"/>
            <a:ext cx="11608418" cy="47602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IN" dirty="0"/>
              <a:t>History &amp; Physical examination</a:t>
            </a:r>
          </a:p>
          <a:p>
            <a:pPr lvl="1">
              <a:lnSpc>
                <a:spcPct val="100000"/>
              </a:lnSpc>
            </a:pPr>
            <a:r>
              <a:rPr lang="en-IN" dirty="0">
                <a:solidFill>
                  <a:srgbClr val="92D050"/>
                </a:solidFill>
              </a:rPr>
              <a:t>Consanguinity, perinatal history, maternal autoimmune thyroid disease, iodine exposure</a:t>
            </a:r>
          </a:p>
          <a:p>
            <a:pPr lvl="1">
              <a:lnSpc>
                <a:spcPct val="100000"/>
              </a:lnSpc>
            </a:pPr>
            <a:r>
              <a:rPr lang="en-IN" dirty="0">
                <a:solidFill>
                  <a:srgbClr val="92D050"/>
                </a:solidFill>
              </a:rPr>
              <a:t>Dysmorphism</a:t>
            </a:r>
          </a:p>
          <a:p>
            <a:pPr lvl="1">
              <a:lnSpc>
                <a:spcPct val="100000"/>
              </a:lnSpc>
            </a:pPr>
            <a:r>
              <a:rPr lang="en-IN" dirty="0">
                <a:solidFill>
                  <a:srgbClr val="92D050"/>
                </a:solidFill>
              </a:rPr>
              <a:t>Associated anomalies (cleft palate, congenital heart disease, hypotonia) </a:t>
            </a:r>
          </a:p>
          <a:p>
            <a:pPr>
              <a:lnSpc>
                <a:spcPct val="100000"/>
              </a:lnSpc>
            </a:pPr>
            <a:r>
              <a:rPr lang="en-IN" b="1" dirty="0">
                <a:solidFill>
                  <a:srgbClr val="FFC000"/>
                </a:solidFill>
              </a:rPr>
              <a:t>Imaging to identify the etiology of CH </a:t>
            </a:r>
          </a:p>
          <a:p>
            <a:pPr>
              <a:lnSpc>
                <a:spcPct val="100000"/>
              </a:lnSpc>
            </a:pPr>
            <a:r>
              <a:rPr lang="en-IN" dirty="0"/>
              <a:t>Hearing screen</a:t>
            </a:r>
          </a:p>
          <a:p>
            <a:pPr>
              <a:lnSpc>
                <a:spcPct val="100000"/>
              </a:lnSpc>
            </a:pPr>
            <a:r>
              <a:rPr lang="en-IN" dirty="0"/>
              <a:t>AP radiograph of knee showing absent lower femoral epiphysis suggests severe CH &amp; correlates with later intelligence and motor scores </a:t>
            </a:r>
          </a:p>
          <a:p>
            <a:pPr marL="0" indent="0">
              <a:lnSpc>
                <a:spcPct val="100000"/>
              </a:lnSpc>
              <a:buNone/>
            </a:pP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CD0B2-2A5F-44C0-B96A-98020F1D1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F81260-8477-4794-94BD-A9763F6A5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24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00778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Etiology</a:t>
            </a:r>
            <a:endParaRPr lang="en-IN" sz="27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696920"/>
              </p:ext>
            </p:extLst>
          </p:nvPr>
        </p:nvGraphicFramePr>
        <p:xfrm>
          <a:off x="1955540" y="1442392"/>
          <a:ext cx="828092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54437-4253-44FD-96DA-6A2C7AB5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F38BDC-D926-41AF-B504-8A0D79614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25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80291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E8178-27C9-4A08-954E-AAEB4D312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3045"/>
            <a:ext cx="10515600" cy="1325563"/>
          </a:xfrm>
        </p:spPr>
        <p:txBody>
          <a:bodyPr/>
          <a:lstStyle/>
          <a:p>
            <a:r>
              <a:rPr lang="en-IN" dirty="0"/>
              <a:t>Thyroid imaging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2251EE-00AC-4F8C-B55E-51646721BC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2990350"/>
              </p:ext>
            </p:extLst>
          </p:nvPr>
        </p:nvGraphicFramePr>
        <p:xfrm>
          <a:off x="517071" y="1558608"/>
          <a:ext cx="11157857" cy="4180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428AB90-25A1-45AC-8A17-E1307D9D2208}"/>
              </a:ext>
            </a:extLst>
          </p:cNvPr>
          <p:cNvSpPr txBox="1"/>
          <p:nvPr/>
        </p:nvSpPr>
        <p:spPr>
          <a:xfrm>
            <a:off x="756610" y="5835260"/>
            <a:ext cx="10191701" cy="57888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Treatment should be not delayed for getting the imaging done!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5953BF-B980-4E99-A743-D89FFECE7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4B5272-3E65-4476-8BFF-E3E13E1DD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26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0052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86D6F-52C9-4660-B149-F58EFA201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/>
              <a:t>Identifying etiology using thyroid imaging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5782D8-ADC7-436D-B1D9-E38A3BBB52AC}"/>
              </a:ext>
            </a:extLst>
          </p:cNvPr>
          <p:cNvSpPr txBox="1"/>
          <p:nvPr/>
        </p:nvSpPr>
        <p:spPr>
          <a:xfrm>
            <a:off x="5103628" y="1935127"/>
            <a:ext cx="1449436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</a:rPr>
              <a:t>Thyroid Scan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5E6DA51-320D-4B61-A98B-C337B2678B27}"/>
              </a:ext>
            </a:extLst>
          </p:cNvPr>
          <p:cNvCxnSpPr>
            <a:cxnSpLocks/>
          </p:cNvCxnSpPr>
          <p:nvPr/>
        </p:nvCxnSpPr>
        <p:spPr>
          <a:xfrm flipH="1">
            <a:off x="1562986" y="2230030"/>
            <a:ext cx="3125893" cy="4281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5131463-7168-4503-A812-A64A14A95994}"/>
              </a:ext>
            </a:extLst>
          </p:cNvPr>
          <p:cNvSpPr txBox="1"/>
          <p:nvPr/>
        </p:nvSpPr>
        <p:spPr>
          <a:xfrm>
            <a:off x="184298" y="2978243"/>
            <a:ext cx="2633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</a:rPr>
              <a:t>Uptake at the base of tongue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9470B2-E478-445C-BB6C-B922773363D0}"/>
              </a:ext>
            </a:extLst>
          </p:cNvPr>
          <p:cNvSpPr txBox="1"/>
          <p:nvPr/>
        </p:nvSpPr>
        <p:spPr>
          <a:xfrm>
            <a:off x="134680" y="4512875"/>
            <a:ext cx="263333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LINGUAL/ECTOPIC </a:t>
            </a:r>
          </a:p>
          <a:p>
            <a:r>
              <a:rPr lang="en-IN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THYROID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8A1E809-5CE3-4DB8-8A01-281D0F4C8989}"/>
              </a:ext>
            </a:extLst>
          </p:cNvPr>
          <p:cNvCxnSpPr/>
          <p:nvPr/>
        </p:nvCxnSpPr>
        <p:spPr>
          <a:xfrm>
            <a:off x="1116419" y="3678865"/>
            <a:ext cx="0" cy="6592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5DACA47-64B0-491D-91FC-5AAB2743C289}"/>
              </a:ext>
            </a:extLst>
          </p:cNvPr>
          <p:cNvSpPr txBox="1"/>
          <p:nvPr/>
        </p:nvSpPr>
        <p:spPr>
          <a:xfrm>
            <a:off x="6854456" y="2903815"/>
            <a:ext cx="2161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</a:rPr>
              <a:t>Increased uptake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6A0FB2-2B8E-4601-B244-244AD42E6E8B}"/>
              </a:ext>
            </a:extLst>
          </p:cNvPr>
          <p:cNvSpPr txBox="1"/>
          <p:nvPr/>
        </p:nvSpPr>
        <p:spPr>
          <a:xfrm>
            <a:off x="3462670" y="4013144"/>
            <a:ext cx="2633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</a:rPr>
              <a:t>USG Thyroid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E7F672-3766-48FB-B4DA-D3D889A4B536}"/>
              </a:ext>
            </a:extLst>
          </p:cNvPr>
          <p:cNvSpPr txBox="1"/>
          <p:nvPr/>
        </p:nvSpPr>
        <p:spPr>
          <a:xfrm>
            <a:off x="2406504" y="5973079"/>
            <a:ext cx="2179673" cy="33855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THYROID AGENESIS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0B8577-D888-45A2-87A1-B0B4F09C85BA}"/>
              </a:ext>
            </a:extLst>
          </p:cNvPr>
          <p:cNvSpPr txBox="1"/>
          <p:nvPr/>
        </p:nvSpPr>
        <p:spPr>
          <a:xfrm>
            <a:off x="5006163" y="5136651"/>
            <a:ext cx="2179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</a:rPr>
              <a:t>Gland seen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72D06A-FDE5-4D49-9E2F-5BF7FD4A3657}"/>
              </a:ext>
            </a:extLst>
          </p:cNvPr>
          <p:cNvSpPr txBox="1"/>
          <p:nvPr/>
        </p:nvSpPr>
        <p:spPr>
          <a:xfrm>
            <a:off x="2449033" y="5126018"/>
            <a:ext cx="2179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</a:rPr>
              <a:t>Gland Not Visualized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1B0B14-952B-48DF-A626-9442B4EAE7E9}"/>
              </a:ext>
            </a:extLst>
          </p:cNvPr>
          <p:cNvSpPr txBox="1"/>
          <p:nvPr/>
        </p:nvSpPr>
        <p:spPr>
          <a:xfrm>
            <a:off x="4759844" y="5721441"/>
            <a:ext cx="2058400" cy="95410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MATERNALTHYROID ANTIBODIES / </a:t>
            </a:r>
          </a:p>
          <a:p>
            <a:r>
              <a:rPr lang="en-IN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IODINE UPTAKE DEFECTS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9E6F21-A8E3-451D-95AD-323FCD725AE1}"/>
              </a:ext>
            </a:extLst>
          </p:cNvPr>
          <p:cNvSpPr txBox="1"/>
          <p:nvPr/>
        </p:nvSpPr>
        <p:spPr>
          <a:xfrm>
            <a:off x="3303182" y="2971155"/>
            <a:ext cx="2633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</a:rPr>
              <a:t>No uptake in neck or </a:t>
            </a:r>
          </a:p>
          <a:p>
            <a:r>
              <a:rPr lang="en-IN" sz="1600" dirty="0">
                <a:solidFill>
                  <a:schemeClr val="bg1"/>
                </a:solidFill>
              </a:rPr>
              <a:t>elsewhere in body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C929BC-2EA0-4600-9A37-3A3D57379D38}"/>
              </a:ext>
            </a:extLst>
          </p:cNvPr>
          <p:cNvSpPr txBox="1"/>
          <p:nvPr/>
        </p:nvSpPr>
        <p:spPr>
          <a:xfrm>
            <a:off x="6836736" y="3855044"/>
            <a:ext cx="2161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</a:rPr>
              <a:t>USG showing enlarged thyroid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4DAC27-5A77-4EEB-9C29-2957ED31CA87}"/>
              </a:ext>
            </a:extLst>
          </p:cNvPr>
          <p:cNvSpPr txBox="1"/>
          <p:nvPr/>
        </p:nvSpPr>
        <p:spPr>
          <a:xfrm>
            <a:off x="6936203" y="5664506"/>
            <a:ext cx="2575546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Perchlorate discharge/genetic studies for confirmation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B61582-4B15-4DC3-8C63-11E8E2C98082}"/>
              </a:ext>
            </a:extLst>
          </p:cNvPr>
          <p:cNvSpPr txBox="1"/>
          <p:nvPr/>
        </p:nvSpPr>
        <p:spPr>
          <a:xfrm>
            <a:off x="6719777" y="4881472"/>
            <a:ext cx="2785730" cy="33855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DYSHORMONOGENSIS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B83B29-3E84-4838-8A65-BEB2FBDC4740}"/>
              </a:ext>
            </a:extLst>
          </p:cNvPr>
          <p:cNvSpPr txBox="1"/>
          <p:nvPr/>
        </p:nvSpPr>
        <p:spPr>
          <a:xfrm>
            <a:off x="9707526" y="2907268"/>
            <a:ext cx="2161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</a:rPr>
              <a:t>Normal uptake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7F7393-5783-43E4-9AC3-DF16D0C6B92B}"/>
              </a:ext>
            </a:extLst>
          </p:cNvPr>
          <p:cNvSpPr txBox="1"/>
          <p:nvPr/>
        </p:nvSpPr>
        <p:spPr>
          <a:xfrm>
            <a:off x="9636643" y="4016598"/>
            <a:ext cx="2161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</a:rPr>
              <a:t>Normal gland on USG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9055A1-A3C2-4819-9D50-EC78BEFE1414}"/>
              </a:ext>
            </a:extLst>
          </p:cNvPr>
          <p:cNvSpPr txBox="1"/>
          <p:nvPr/>
        </p:nvSpPr>
        <p:spPr>
          <a:xfrm>
            <a:off x="9581322" y="5519333"/>
            <a:ext cx="2534477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TRANSIENT HYPOTHYROIDISM/DYSHORMONOGENESIS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D06E125-196B-4287-BF94-95B1CCBAA9A4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4619847" y="2325757"/>
            <a:ext cx="886431" cy="6453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28F2F62-0B1D-4AE9-924A-EC3C220B1FC2}"/>
              </a:ext>
            </a:extLst>
          </p:cNvPr>
          <p:cNvCxnSpPr/>
          <p:nvPr/>
        </p:nvCxnSpPr>
        <p:spPr>
          <a:xfrm>
            <a:off x="4295553" y="3551274"/>
            <a:ext cx="0" cy="5103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9FF500C-F29A-455B-97A2-64F1D26096A6}"/>
              </a:ext>
            </a:extLst>
          </p:cNvPr>
          <p:cNvCxnSpPr/>
          <p:nvPr/>
        </p:nvCxnSpPr>
        <p:spPr>
          <a:xfrm flipH="1">
            <a:off x="3094074" y="4338083"/>
            <a:ext cx="1158949" cy="7230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5FA6721-AF31-442F-A31F-1C5218693544}"/>
              </a:ext>
            </a:extLst>
          </p:cNvPr>
          <p:cNvCxnSpPr/>
          <p:nvPr/>
        </p:nvCxnSpPr>
        <p:spPr>
          <a:xfrm>
            <a:off x="4369981" y="4348716"/>
            <a:ext cx="1190847" cy="7442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6DC94F9-4D95-4029-99D8-D855158973AA}"/>
              </a:ext>
            </a:extLst>
          </p:cNvPr>
          <p:cNvCxnSpPr/>
          <p:nvPr/>
        </p:nvCxnSpPr>
        <p:spPr>
          <a:xfrm>
            <a:off x="3030279" y="5699051"/>
            <a:ext cx="0" cy="2870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ADFA240-568A-4644-AE1C-C4D240702A0F}"/>
              </a:ext>
            </a:extLst>
          </p:cNvPr>
          <p:cNvCxnSpPr/>
          <p:nvPr/>
        </p:nvCxnSpPr>
        <p:spPr>
          <a:xfrm>
            <a:off x="5596270" y="5415516"/>
            <a:ext cx="0" cy="2870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E2A3EE1-00F7-4062-B6AD-352BC7C5B801}"/>
              </a:ext>
            </a:extLst>
          </p:cNvPr>
          <p:cNvCxnSpPr>
            <a:stCxn id="4" idx="3"/>
          </p:cNvCxnSpPr>
          <p:nvPr/>
        </p:nvCxnSpPr>
        <p:spPr>
          <a:xfrm>
            <a:off x="6553064" y="2104404"/>
            <a:ext cx="1506415" cy="6813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9740965-1B34-4640-B206-95CA43586C0D}"/>
              </a:ext>
            </a:extLst>
          </p:cNvPr>
          <p:cNvCxnSpPr/>
          <p:nvPr/>
        </p:nvCxnSpPr>
        <p:spPr>
          <a:xfrm>
            <a:off x="7712149" y="3283689"/>
            <a:ext cx="0" cy="5103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3025613-A024-4717-A240-A9528C8C6D5F}"/>
              </a:ext>
            </a:extLst>
          </p:cNvPr>
          <p:cNvCxnSpPr/>
          <p:nvPr/>
        </p:nvCxnSpPr>
        <p:spPr>
          <a:xfrm>
            <a:off x="7755451" y="4358117"/>
            <a:ext cx="0" cy="5103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989302E-40B0-446C-A54D-0072973A7AD2}"/>
              </a:ext>
            </a:extLst>
          </p:cNvPr>
          <p:cNvCxnSpPr/>
          <p:nvPr/>
        </p:nvCxnSpPr>
        <p:spPr>
          <a:xfrm>
            <a:off x="7823482" y="5229369"/>
            <a:ext cx="0" cy="4253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B5B1FEC-1029-4A7E-A63F-C6628D47FBA1}"/>
              </a:ext>
            </a:extLst>
          </p:cNvPr>
          <p:cNvCxnSpPr>
            <a:stCxn id="4" idx="3"/>
            <a:endCxn id="21" idx="0"/>
          </p:cNvCxnSpPr>
          <p:nvPr/>
        </p:nvCxnSpPr>
        <p:spPr>
          <a:xfrm>
            <a:off x="6553064" y="2104404"/>
            <a:ext cx="4235439" cy="8028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F57F677-B524-459A-81DD-793C298D4135}"/>
              </a:ext>
            </a:extLst>
          </p:cNvPr>
          <p:cNvCxnSpPr>
            <a:stCxn id="21" idx="2"/>
          </p:cNvCxnSpPr>
          <p:nvPr/>
        </p:nvCxnSpPr>
        <p:spPr>
          <a:xfrm>
            <a:off x="10788503" y="3245822"/>
            <a:ext cx="3544" cy="7307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A1718B5-DB67-4185-BFCE-C4DCC7AFA39F}"/>
              </a:ext>
            </a:extLst>
          </p:cNvPr>
          <p:cNvCxnSpPr/>
          <p:nvPr/>
        </p:nvCxnSpPr>
        <p:spPr>
          <a:xfrm>
            <a:off x="10781414" y="4784651"/>
            <a:ext cx="0" cy="7761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8588E-716D-4CE4-B118-157999F89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557" y="6449756"/>
            <a:ext cx="4739147" cy="408244"/>
          </a:xfrm>
        </p:spPr>
        <p:txBody>
          <a:bodyPr/>
          <a:lstStyle/>
          <a:p>
            <a:r>
              <a:rPr lang="en-IN" sz="1100"/>
              <a:t>© 2018  Indian Society for Pediatric and Adolescent Endocrinology</a:t>
            </a:r>
            <a:endParaRPr lang="en-IN" sz="11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2ED999-2A38-4F6B-9E51-0D456DB8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27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9877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 animBg="1"/>
      <p:bldP spid="21" grpId="0"/>
      <p:bldP spid="22" grpId="0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3B612-6FC6-4DC4-AF85-D442098AC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Thyroid scan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ACD547-1BB4-4966-B61D-B1E1B16E7D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 contras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0108" y="1610138"/>
            <a:ext cx="2201374" cy="25103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D41865-173C-41DC-BC9F-45BDACB21ED4}"/>
              </a:ext>
            </a:extLst>
          </p:cNvPr>
          <p:cNvSpPr txBox="1"/>
          <p:nvPr/>
        </p:nvSpPr>
        <p:spPr>
          <a:xfrm>
            <a:off x="4132406" y="4189770"/>
            <a:ext cx="27494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No uptake in thyroid bed </a:t>
            </a:r>
          </a:p>
          <a:p>
            <a:r>
              <a:rPr lang="en-IN" dirty="0">
                <a:solidFill>
                  <a:schemeClr val="bg1"/>
                </a:solidFill>
              </a:rPr>
              <a:t>Suggest agenesis/</a:t>
            </a:r>
          </a:p>
          <a:p>
            <a:r>
              <a:rPr lang="en-IN" dirty="0">
                <a:solidFill>
                  <a:schemeClr val="bg1"/>
                </a:solidFill>
              </a:rPr>
              <a:t>Blocking antibodies/</a:t>
            </a:r>
          </a:p>
          <a:p>
            <a:r>
              <a:rPr lang="en-IN" dirty="0">
                <a:solidFill>
                  <a:schemeClr val="bg1"/>
                </a:solidFill>
              </a:rPr>
              <a:t>Iodine uptake defects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C343CD-AEA6-44A2-A726-DC40C6B0A194}"/>
              </a:ext>
            </a:extLst>
          </p:cNvPr>
          <p:cNvGrpSpPr/>
          <p:nvPr/>
        </p:nvGrpSpPr>
        <p:grpSpPr>
          <a:xfrm>
            <a:off x="7547492" y="1540565"/>
            <a:ext cx="4431021" cy="2534015"/>
            <a:chOff x="6652970" y="1739346"/>
            <a:chExt cx="5036396" cy="27517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176430-707A-4E55-B02E-6A87604F0D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22165" y="1739348"/>
              <a:ext cx="2688218" cy="211703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C5324F-F3F4-4D8F-9C87-D597186E2031}"/>
                </a:ext>
              </a:extLst>
            </p:cNvPr>
            <p:cNvSpPr txBox="1"/>
            <p:nvPr/>
          </p:nvSpPr>
          <p:spPr>
            <a:xfrm>
              <a:off x="6652970" y="3856100"/>
              <a:ext cx="5036396" cy="635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dirty="0">
                  <a:solidFill>
                    <a:schemeClr val="bg1"/>
                  </a:solidFill>
                </a:rPr>
                <a:t>Uptake at the base of tongue In ectopic gland, </a:t>
              </a:r>
            </a:p>
            <a:p>
              <a:r>
                <a:rPr lang="en-IN" sz="1600" dirty="0">
                  <a:solidFill>
                    <a:schemeClr val="bg1"/>
                  </a:solidFill>
                </a:rPr>
                <a:t>more  clearly seen in the lateral view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E470BC-FB69-4E09-A7D5-B8E79AE3A8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46624" y="1739346"/>
              <a:ext cx="1950952" cy="2100279"/>
            </a:xfrm>
            <a:prstGeom prst="rect">
              <a:avLst/>
            </a:prstGeom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B4EAF-16DB-44A1-B7BE-8AA28B833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816EDA-312E-4095-B133-76D6C508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28</a:t>
            </a:fld>
            <a:endParaRPr lang="en-IN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E75F443-3BA4-4DA7-9C8C-BCE7EE57BE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462" y="1639956"/>
            <a:ext cx="2315026" cy="23356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E4CD3AC-1468-4FB7-AB7C-78E330B64CC8}"/>
              </a:ext>
            </a:extLst>
          </p:cNvPr>
          <p:cNvSpPr txBox="1"/>
          <p:nvPr/>
        </p:nvSpPr>
        <p:spPr>
          <a:xfrm>
            <a:off x="927652" y="4078357"/>
            <a:ext cx="264380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</a:rPr>
              <a:t>Tc- scan showing normal </a:t>
            </a:r>
          </a:p>
          <a:p>
            <a:r>
              <a:rPr lang="en-IN" sz="1600" dirty="0">
                <a:solidFill>
                  <a:schemeClr val="bg1"/>
                </a:solidFill>
              </a:rPr>
              <a:t>Uptake on thyroid region (</a:t>
            </a:r>
            <a:r>
              <a:rPr lang="en-IN" sz="1600" dirty="0" err="1">
                <a:solidFill>
                  <a:schemeClr val="bg1"/>
                </a:solidFill>
              </a:rPr>
              <a:t>eutopic</a:t>
            </a:r>
            <a:r>
              <a:rPr lang="en-IN" sz="1600" dirty="0">
                <a:solidFill>
                  <a:schemeClr val="bg1"/>
                </a:solidFill>
              </a:rPr>
              <a:t> gland)</a:t>
            </a:r>
          </a:p>
          <a:p>
            <a:r>
              <a:rPr lang="en-IN" sz="1600" dirty="0">
                <a:solidFill>
                  <a:schemeClr val="bg1"/>
                </a:solidFill>
              </a:rPr>
              <a:t>Note the normal salivary gland uptake (blue arrows)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9CBE9C9-B42B-42AD-92BC-D3AF489F2BAA}"/>
              </a:ext>
            </a:extLst>
          </p:cNvPr>
          <p:cNvSpPr/>
          <p:nvPr/>
        </p:nvSpPr>
        <p:spPr>
          <a:xfrm rot="19459744">
            <a:off x="1286466" y="2986570"/>
            <a:ext cx="279487" cy="167978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4EC0DD7C-BA38-45F7-9667-5617D147197F}"/>
              </a:ext>
            </a:extLst>
          </p:cNvPr>
          <p:cNvSpPr/>
          <p:nvPr/>
        </p:nvSpPr>
        <p:spPr>
          <a:xfrm rot="19459744">
            <a:off x="1548196" y="3099215"/>
            <a:ext cx="279487" cy="167978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BA600C7-F040-4D71-9771-33349DB1672D}"/>
              </a:ext>
            </a:extLst>
          </p:cNvPr>
          <p:cNvSpPr/>
          <p:nvPr/>
        </p:nvSpPr>
        <p:spPr>
          <a:xfrm rot="11699837">
            <a:off x="2515604" y="2863989"/>
            <a:ext cx="279487" cy="167978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7C7EC86-E4FA-49C8-8329-3EC2DC7F898D}"/>
              </a:ext>
            </a:extLst>
          </p:cNvPr>
          <p:cNvSpPr/>
          <p:nvPr/>
        </p:nvSpPr>
        <p:spPr>
          <a:xfrm rot="12701626">
            <a:off x="2346639" y="3122406"/>
            <a:ext cx="279487" cy="167978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EC33B14-D5AF-400B-B758-C66D2BFC5886}"/>
              </a:ext>
            </a:extLst>
          </p:cNvPr>
          <p:cNvSpPr/>
          <p:nvPr/>
        </p:nvSpPr>
        <p:spPr>
          <a:xfrm>
            <a:off x="1848677" y="3170582"/>
            <a:ext cx="387626" cy="40750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FC5117-814A-482B-BCAF-E71FDD157438}"/>
              </a:ext>
            </a:extLst>
          </p:cNvPr>
          <p:cNvGrpSpPr/>
          <p:nvPr/>
        </p:nvGrpSpPr>
        <p:grpSpPr>
          <a:xfrm>
            <a:off x="7616283" y="4147755"/>
            <a:ext cx="4304370" cy="2204657"/>
            <a:chOff x="7616283" y="4147755"/>
            <a:chExt cx="4304370" cy="220465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2D16C88-B015-44F7-95AF-F3F18EC74B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16283" y="4147755"/>
              <a:ext cx="2040674" cy="220465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BD3DE73-AD60-4DE8-8FE4-64F91465292E}"/>
                </a:ext>
              </a:extLst>
            </p:cNvPr>
            <p:cNvSpPr txBox="1"/>
            <p:nvPr/>
          </p:nvSpPr>
          <p:spPr>
            <a:xfrm>
              <a:off x="9735014" y="4382428"/>
              <a:ext cx="218563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dirty="0" err="1">
                  <a:solidFill>
                    <a:schemeClr val="bg1"/>
                  </a:solidFill>
                </a:rPr>
                <a:t>Goiter</a:t>
              </a:r>
              <a:r>
                <a:rPr lang="en-IN" sz="1600" dirty="0">
                  <a:solidFill>
                    <a:schemeClr val="bg1"/>
                  </a:solidFill>
                </a:rPr>
                <a:t> &amp; increased uptake on scan suggests </a:t>
              </a:r>
              <a:r>
                <a:rPr lang="en-IN" sz="1600" dirty="0" err="1">
                  <a:solidFill>
                    <a:schemeClr val="bg1"/>
                  </a:solidFill>
                </a:rPr>
                <a:t>dyshormonogenesis</a:t>
              </a:r>
              <a:r>
                <a:rPr lang="en-IN" sz="1600" dirty="0">
                  <a:solidFill>
                    <a:schemeClr val="bg1"/>
                  </a:solidFill>
                </a:rPr>
                <a:t>, note that the salivary uptake is not seen well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75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AB0ADA-9BC5-4AF8-B055-E20C1088C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FF00"/>
                </a:solidFill>
              </a:rPr>
              <a:t>Treatment &amp; follow up 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70684C-8298-44F2-84B9-8D92FD6C7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96791-E6F3-4D23-BB08-3527DBAE5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29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15394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77460" y="228601"/>
            <a:ext cx="8809540" cy="989368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FFF00"/>
                </a:solidFill>
                <a:latin typeface="+mj-lt"/>
              </a:rPr>
              <a:t>  Case scenario</a:t>
            </a:r>
          </a:p>
          <a:p>
            <a:r>
              <a:rPr lang="en-US" sz="4800" dirty="0">
                <a:solidFill>
                  <a:srgbClr val="FFFF00"/>
                </a:solidFill>
                <a:latin typeface="+mj-lt"/>
              </a:rPr>
              <a:t> </a:t>
            </a:r>
          </a:p>
          <a:p>
            <a:endParaRPr lang="en-US" sz="4800" dirty="0">
              <a:solidFill>
                <a:srgbClr val="FFFF00"/>
              </a:solidFill>
              <a:latin typeface="+mj-lt"/>
            </a:endParaRPr>
          </a:p>
          <a:p>
            <a:endParaRPr lang="en-US" sz="48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52943" y="1958220"/>
            <a:ext cx="4692925" cy="35196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4C28403-0A2C-43F2-AF8D-82D05AC5E0F7}"/>
              </a:ext>
            </a:extLst>
          </p:cNvPr>
          <p:cNvSpPr/>
          <p:nvPr/>
        </p:nvSpPr>
        <p:spPr>
          <a:xfrm>
            <a:off x="1477460" y="3059668"/>
            <a:ext cx="48269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What is the diagnosis?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DE59DB-F974-4F3A-BA8A-CD4F4FC1FD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E84C4-2839-40BB-9418-3DB132EAD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0DF0ED-969D-4010-BF65-294761B3F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63239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A5E647A-F546-44C4-A047-2BFE3D725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856"/>
            <a:ext cx="10515600" cy="1325563"/>
          </a:xfrm>
        </p:spPr>
        <p:txBody>
          <a:bodyPr/>
          <a:lstStyle/>
          <a:p>
            <a:r>
              <a:rPr lang="en-IN" dirty="0"/>
              <a:t>Treatment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20ED22-71F2-450D-871A-09F46B8C5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560" y="1248937"/>
            <a:ext cx="8051181" cy="4360126"/>
          </a:xfrm>
        </p:spPr>
        <p:txBody>
          <a:bodyPr>
            <a:normAutofit lnSpcReduction="10000"/>
          </a:bodyPr>
          <a:lstStyle/>
          <a:p>
            <a:r>
              <a:rPr lang="en-IN" sz="2400" dirty="0"/>
              <a:t>Tab Levothyroxine 10-15 µg/kg/day as single daily dose </a:t>
            </a:r>
          </a:p>
          <a:p>
            <a:r>
              <a:rPr lang="en-IN" sz="2400" dirty="0"/>
              <a:t>Severe cases (e.g. very low T4, very high TSH, athyreosis) - start with higher range of  dose</a:t>
            </a:r>
          </a:p>
          <a:p>
            <a:r>
              <a:rPr lang="en-IN" sz="2400" dirty="0"/>
              <a:t>Crush tablet in small quantity of breast milk till 6 </a:t>
            </a:r>
            <a:r>
              <a:rPr lang="en-IN" sz="2400" dirty="0" err="1"/>
              <a:t>mo</a:t>
            </a:r>
            <a:r>
              <a:rPr lang="en-IN" sz="2400" dirty="0"/>
              <a:t> of age and breast milk/water after 6 </a:t>
            </a:r>
            <a:r>
              <a:rPr lang="en-IN" sz="2400" dirty="0" err="1"/>
              <a:t>mo</a:t>
            </a:r>
            <a:r>
              <a:rPr lang="en-IN" sz="2400" dirty="0"/>
              <a:t>, administer directly with spoon</a:t>
            </a:r>
          </a:p>
          <a:p>
            <a:r>
              <a:rPr lang="en-IN" sz="2400" dirty="0"/>
              <a:t>Do not add tablet to feeding bottle</a:t>
            </a:r>
          </a:p>
          <a:p>
            <a:pPr lvl="0"/>
            <a:r>
              <a:rPr lang="en-IN" sz="2400" dirty="0"/>
              <a:t>Avoid iron/calcium/soya/vitamins within 3-4 hr of thyroxine</a:t>
            </a:r>
          </a:p>
          <a:p>
            <a:pPr marL="0" lvl="0" indent="0">
              <a:buNone/>
            </a:pPr>
            <a:endParaRPr lang="en-IN" sz="2400" dirty="0"/>
          </a:p>
          <a:p>
            <a:pPr lvl="0"/>
            <a:r>
              <a:rPr lang="en-IN" sz="2600" b="1" dirty="0">
                <a:solidFill>
                  <a:srgbClr val="FFFF00"/>
                </a:solidFill>
              </a:rPr>
              <a:t>Counsel the family!!!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E649BA-CCC0-4FA9-87F0-B09EDF097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F8BC6-A5C5-44FD-86D7-89C50210D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30</a:t>
            </a:fld>
            <a:endParaRPr lang="en-IN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A018349-9131-4FA4-BE34-FBA6F14D18E1}"/>
              </a:ext>
            </a:extLst>
          </p:cNvPr>
          <p:cNvGrpSpPr/>
          <p:nvPr/>
        </p:nvGrpSpPr>
        <p:grpSpPr>
          <a:xfrm>
            <a:off x="8854068" y="1238270"/>
            <a:ext cx="3144643" cy="4114315"/>
            <a:chOff x="7311674" y="1712272"/>
            <a:chExt cx="3809982" cy="467789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B8DA323-C542-4E2E-A26C-46606091B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11674" y="1712272"/>
              <a:ext cx="3809982" cy="467789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B9FB39D-1A23-46CE-AA60-CBF06660B531}"/>
                </a:ext>
              </a:extLst>
            </p:cNvPr>
            <p:cNvSpPr/>
            <p:nvPr/>
          </p:nvSpPr>
          <p:spPr>
            <a:xfrm>
              <a:off x="7878726" y="1945758"/>
              <a:ext cx="2785730" cy="17012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D1C6627-5A8B-4058-A16E-906925581712}"/>
              </a:ext>
            </a:extLst>
          </p:cNvPr>
          <p:cNvSpPr txBox="1"/>
          <p:nvPr/>
        </p:nvSpPr>
        <p:spPr>
          <a:xfrm>
            <a:off x="8697951" y="5609063"/>
            <a:ext cx="348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rgbClr val="FFC000"/>
                </a:solidFill>
              </a:rPr>
              <a:t>Available on www.ispae.org.in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3C82126-C5D4-405A-8692-D64B375CB79C}"/>
              </a:ext>
            </a:extLst>
          </p:cNvPr>
          <p:cNvSpPr/>
          <p:nvPr/>
        </p:nvSpPr>
        <p:spPr>
          <a:xfrm>
            <a:off x="756100" y="5414402"/>
            <a:ext cx="7895063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Early and adequate treatment is the key to prevent neurological damage</a:t>
            </a:r>
          </a:p>
        </p:txBody>
      </p:sp>
      <p:sp>
        <p:nvSpPr>
          <p:cNvPr id="13" name="Star: 7 Points 12">
            <a:extLst>
              <a:ext uri="{FF2B5EF4-FFF2-40B4-BE49-F238E27FC236}">
                <a16:creationId xmlns:a16="http://schemas.microsoft.com/office/drawing/2014/main" id="{15187D4D-996F-4EAB-B315-9629330BE62E}"/>
              </a:ext>
            </a:extLst>
          </p:cNvPr>
          <p:cNvSpPr/>
          <p:nvPr/>
        </p:nvSpPr>
        <p:spPr>
          <a:xfrm>
            <a:off x="8920977" y="1750742"/>
            <a:ext cx="3144644" cy="2843561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Give written information to parents</a:t>
            </a:r>
          </a:p>
        </p:txBody>
      </p:sp>
    </p:spTree>
    <p:extLst>
      <p:ext uri="{BB962C8B-B14F-4D97-AF65-F5344CB8AC3E}">
        <p14:creationId xmlns:p14="http://schemas.microsoft.com/office/powerpoint/2010/main" val="342319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838200" y="78694"/>
            <a:ext cx="10515600" cy="1325563"/>
          </a:xfrm>
        </p:spPr>
        <p:txBody>
          <a:bodyPr/>
          <a:lstStyle/>
          <a:p>
            <a:pPr eaLnBrk="1" hangingPunct="1"/>
            <a:r>
              <a:rPr lang="en-IN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IN" dirty="0">
                <a:latin typeface="Arial Black" pitchFamily="34" charset="0"/>
              </a:rPr>
              <a:t>Further biochemical follow up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03817"/>
              </p:ext>
            </p:extLst>
          </p:nvPr>
        </p:nvGraphicFramePr>
        <p:xfrm>
          <a:off x="930064" y="1115120"/>
          <a:ext cx="10466481" cy="4279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091EDD-D6D4-4AE5-96C5-92B5A5634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2C6CD2-4E4A-42C1-BC2F-7C271598E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31</a:t>
            </a:fld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339118-A84C-4AFF-8265-61EFF5C71AA8}"/>
              </a:ext>
            </a:extLst>
          </p:cNvPr>
          <p:cNvSpPr txBox="1"/>
          <p:nvPr/>
        </p:nvSpPr>
        <p:spPr>
          <a:xfrm>
            <a:off x="336394" y="5574157"/>
            <a:ext cx="11260873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chemeClr val="tx1"/>
                </a:solidFill>
              </a:rPr>
              <a:t>More frequent follow-up may be necessary if frequent fluctuations of T4 and TSH</a:t>
            </a:r>
          </a:p>
        </p:txBody>
      </p:sp>
    </p:spTree>
    <p:extLst>
      <p:ext uri="{BB962C8B-B14F-4D97-AF65-F5344CB8AC3E}">
        <p14:creationId xmlns:p14="http://schemas.microsoft.com/office/powerpoint/2010/main" val="1126157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46" y="1450768"/>
            <a:ext cx="10394275" cy="4361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625A55-732E-4547-93A3-A66485570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Reference range - neonatal period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D36222-B5FE-4DCF-842D-334EEA935BCE}"/>
              </a:ext>
            </a:extLst>
          </p:cNvPr>
          <p:cNvSpPr txBox="1"/>
          <p:nvPr/>
        </p:nvSpPr>
        <p:spPr>
          <a:xfrm>
            <a:off x="720933" y="5940364"/>
            <a:ext cx="5017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aseline="30000" dirty="0">
                <a:solidFill>
                  <a:srgbClr val="FFC000"/>
                </a:solidFill>
              </a:rPr>
              <a:t>a </a:t>
            </a:r>
            <a:r>
              <a:rPr lang="en-IN" sz="1400" dirty="0">
                <a:solidFill>
                  <a:srgbClr val="FFC000"/>
                </a:solidFill>
              </a:rPr>
              <a:t>Mutlu M et al, J Matern Fetal Neonatal Med. 2012;25:120-4.</a:t>
            </a:r>
          </a:p>
          <a:p>
            <a:r>
              <a:rPr lang="en-IN" sz="1400" baseline="30000" dirty="0">
                <a:solidFill>
                  <a:srgbClr val="FFC000"/>
                </a:solidFill>
              </a:rPr>
              <a:t>b </a:t>
            </a:r>
            <a:r>
              <a:rPr lang="en-IN" sz="1400" dirty="0">
                <a:solidFill>
                  <a:srgbClr val="FFC000"/>
                </a:solidFill>
              </a:rPr>
              <a:t>Clark SJ et al, J Perinatol. 2001;21:531-6.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2FA9B-E904-467B-873F-37549E1B0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B7240-16F7-46B7-8B01-4BC1FDB3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32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3790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25A55-732E-4547-93A3-A66485570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182"/>
            <a:ext cx="10972800" cy="1325563"/>
          </a:xfrm>
        </p:spPr>
        <p:txBody>
          <a:bodyPr/>
          <a:lstStyle/>
          <a:p>
            <a:r>
              <a:rPr lang="en-IN" dirty="0"/>
              <a:t>Reference range - post neonatal period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232EE6-5D94-40B6-8462-D8E3E6D3D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299" y="1541196"/>
            <a:ext cx="8537692" cy="4515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3BA12F-172D-40DC-B116-2E7BD8352009}"/>
              </a:ext>
            </a:extLst>
          </p:cNvPr>
          <p:cNvSpPr txBox="1"/>
          <p:nvPr/>
        </p:nvSpPr>
        <p:spPr>
          <a:xfrm>
            <a:off x="1583483" y="6034438"/>
            <a:ext cx="4512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>
                <a:solidFill>
                  <a:srgbClr val="FFC000"/>
                </a:solidFill>
              </a:rPr>
              <a:t>Lem AJ et al, </a:t>
            </a:r>
            <a:r>
              <a:rPr lang="it-IT" sz="1400" dirty="0">
                <a:solidFill>
                  <a:srgbClr val="FFC000"/>
                </a:solidFill>
              </a:rPr>
              <a:t>J Clin Endocrinol Metab. 2012;97:3170-8</a:t>
            </a:r>
            <a:endParaRPr lang="en-IN" sz="1400" dirty="0">
              <a:solidFill>
                <a:srgbClr val="FFC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E9DF8F-27C2-4B19-9DAC-B68EB644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82F26-676C-4EE9-9DE8-C1FE25320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33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006056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10515600" cy="1325563"/>
          </a:xfrm>
        </p:spPr>
        <p:txBody>
          <a:bodyPr/>
          <a:lstStyle/>
          <a:p>
            <a:r>
              <a:rPr lang="en-IN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IN" dirty="0">
                <a:latin typeface="+mj-lt"/>
              </a:rPr>
              <a:t>Follow up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357690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C3FDA7-BFEE-48FA-A35F-8D7ACF0C3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5DA1AC-4035-485A-82E8-337439B4C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34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668515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8B89B-0103-4894-8685-77D93B252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977"/>
            <a:ext cx="10515600" cy="1325563"/>
          </a:xfrm>
        </p:spPr>
        <p:txBody>
          <a:bodyPr/>
          <a:lstStyle/>
          <a:p>
            <a:r>
              <a:rPr lang="en-IN" dirty="0"/>
              <a:t>High TSH in follow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BE237-5E7C-403C-A979-7EF8933B1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17" y="1517512"/>
            <a:ext cx="11400183" cy="4704384"/>
          </a:xfrm>
        </p:spPr>
        <p:txBody>
          <a:bodyPr>
            <a:normAutofit/>
          </a:bodyPr>
          <a:lstStyle/>
          <a:p>
            <a:r>
              <a:rPr lang="en-IN" dirty="0"/>
              <a:t>Check compliance to thyroxine</a:t>
            </a:r>
          </a:p>
          <a:p>
            <a:r>
              <a:rPr lang="en-IN" dirty="0"/>
              <a:t>Enquire the technique of administration</a:t>
            </a:r>
          </a:p>
          <a:p>
            <a:r>
              <a:rPr lang="en-IN" dirty="0"/>
              <a:t>Ask for h/o co-administration of substances which can impair absorption of thyroxine</a:t>
            </a:r>
          </a:p>
          <a:p>
            <a:r>
              <a:rPr lang="en-IN" dirty="0"/>
              <a:t>High TSH in presence of high normal or high T4 </a:t>
            </a:r>
          </a:p>
          <a:p>
            <a:pPr lvl="1"/>
            <a:r>
              <a:rPr lang="en-IN" dirty="0">
                <a:solidFill>
                  <a:srgbClr val="FFC000"/>
                </a:solidFill>
              </a:rPr>
              <a:t>Sampling for T4 within 4 hours of medication</a:t>
            </a:r>
          </a:p>
          <a:p>
            <a:pPr lvl="1"/>
            <a:r>
              <a:rPr lang="en-IN" dirty="0">
                <a:solidFill>
                  <a:srgbClr val="FFC000"/>
                </a:solidFill>
              </a:rPr>
              <a:t>Chronic poor adherence followed by making up multiple doses before sampling</a:t>
            </a:r>
          </a:p>
          <a:p>
            <a:pPr lvl="1"/>
            <a:r>
              <a:rPr lang="en-IN" dirty="0">
                <a:solidFill>
                  <a:srgbClr val="FFC000"/>
                </a:solidFill>
              </a:rPr>
              <a:t>Pituitary level resistance to T4 action (try and obtain T4 and TSH levels as close to normal as possible without avoiding extreme elevation of both in this scenario)</a:t>
            </a:r>
            <a:r>
              <a:rPr lang="en-IN" sz="2800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82E32D-806E-48E7-B2CD-6228E211C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FA777-9DF8-42E4-ABB8-5A2C20572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35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4018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AA223-AB4F-47AE-AE49-963576455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Rechecking for permanency of 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4E563-9538-4191-B9A8-35858E3E1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538" y="1457876"/>
            <a:ext cx="51816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IN" sz="2400" dirty="0"/>
              <a:t>In suspected transient hypothyroidism, recheck for permanency of CH at 3 </a:t>
            </a:r>
            <a:r>
              <a:rPr lang="en-IN" sz="2400" dirty="0" err="1"/>
              <a:t>yr</a:t>
            </a:r>
            <a:r>
              <a:rPr lang="en-IN" sz="2400" dirty="0"/>
              <a:t> of age </a:t>
            </a:r>
          </a:p>
          <a:p>
            <a:pPr>
              <a:lnSpc>
                <a:spcPct val="100000"/>
              </a:lnSpc>
            </a:pPr>
            <a:r>
              <a:rPr lang="en-IN" sz="2400" dirty="0"/>
              <a:t>Stop thyroxine for 4 weeks and recheck T4, TSH </a:t>
            </a:r>
          </a:p>
          <a:p>
            <a:pPr lvl="1">
              <a:lnSpc>
                <a:spcPct val="100000"/>
              </a:lnSpc>
            </a:pPr>
            <a:r>
              <a:rPr lang="en-IN" sz="2000" dirty="0">
                <a:solidFill>
                  <a:srgbClr val="FFFF00"/>
                </a:solidFill>
              </a:rPr>
              <a:t>If TSH &gt; 10 – do imaging if not done earlier, and restart treatment</a:t>
            </a:r>
          </a:p>
          <a:p>
            <a:pPr lvl="1">
              <a:lnSpc>
                <a:spcPct val="100000"/>
              </a:lnSpc>
            </a:pPr>
            <a:r>
              <a:rPr lang="en-IN" sz="2000" dirty="0">
                <a:solidFill>
                  <a:srgbClr val="FFFF00"/>
                </a:solidFill>
              </a:rPr>
              <a:t>TSH 5-10 and normal T4 – refer to pediatric endocrinologist</a:t>
            </a:r>
          </a:p>
          <a:p>
            <a:pPr lvl="1">
              <a:lnSpc>
                <a:spcPct val="100000"/>
              </a:lnSpc>
            </a:pPr>
            <a:r>
              <a:rPr lang="en-IN" sz="2000" dirty="0">
                <a:solidFill>
                  <a:srgbClr val="FFFF00"/>
                </a:solidFill>
              </a:rPr>
              <a:t>TSH &lt; 5 , T4 in normal range- transient CH-  important to continue clinical follow up and repeat T4, TSH at slightest suspicion of recurrence of hypothyroidism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F6EAAE-3E60-4838-B43A-A4BF43617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1895" y="1497634"/>
            <a:ext cx="51816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IN" sz="2400" dirty="0"/>
              <a:t>If etiological confirmation not desired, stepwise thyroxine dose reduction can be done for checking continuing need of therapy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Re-evaluation not required if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solidFill>
                  <a:srgbClr val="FFFF00"/>
                </a:solidFill>
              </a:rPr>
              <a:t>Proven condition with permanent hypothyroidism (e.g. lingual gland, agenesis confirmed by scan as well as USG)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solidFill>
                  <a:srgbClr val="FFFF00"/>
                </a:solidFill>
              </a:rPr>
              <a:t>High TSH while on treatment beyond 1½ - 2 years</a:t>
            </a:r>
            <a:endParaRPr lang="en-US" sz="2800" dirty="0">
              <a:solidFill>
                <a:srgbClr val="FFFF00"/>
              </a:solidFill>
            </a:endParaRPr>
          </a:p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C47BA-2FE4-4075-9499-318875B2A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© 2018  Indian Society for Pediatric and Adolescent Endocrinology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D01B56-6D3C-44CA-A297-0C59886E3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36</a:t>
            </a:fld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33E1E0-B2BB-4077-B0DB-276A4EB7ABA3}"/>
              </a:ext>
            </a:extLst>
          </p:cNvPr>
          <p:cNvSpPr txBox="1"/>
          <p:nvPr/>
        </p:nvSpPr>
        <p:spPr>
          <a:xfrm>
            <a:off x="964095" y="5665304"/>
            <a:ext cx="10674627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Critical that the follow up test after stopping thyroxine obtained in timely manner and there is no loss to follow-up </a:t>
            </a:r>
          </a:p>
        </p:txBody>
      </p:sp>
    </p:spTree>
    <p:extLst>
      <p:ext uri="{BB962C8B-B14F-4D97-AF65-F5344CB8AC3E}">
        <p14:creationId xmlns:p14="http://schemas.microsoft.com/office/powerpoint/2010/main" val="414204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E0B9AD-66DF-4F4A-A0E0-31C1A3C4F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FF00"/>
                </a:solidFill>
              </a:rPr>
              <a:t>Conclusions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EA8011-958B-4A35-A580-DD8677AF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56E1A-8244-4CF8-BDE4-99321FE1F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37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8438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D5A4DE-113F-4153-B3B3-777ABB631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Conclusions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238C1E-BB79-4DD5-A5E1-BD161CDA6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1" y="1825625"/>
            <a:ext cx="11081656" cy="4653552"/>
          </a:xfrm>
        </p:spPr>
        <p:txBody>
          <a:bodyPr>
            <a:normAutofit fontScale="92500" lnSpcReduction="20000"/>
          </a:bodyPr>
          <a:lstStyle/>
          <a:p>
            <a:r>
              <a:rPr lang="en-IN" dirty="0"/>
              <a:t>Every newborn must be screened for CH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Screening can be done by cord blood, or postnatal heel prick sample taken at 48-72 hr (not later than 5 days) of life (peripheral venous sample is acceptable if filter paper sampling is not feasible) 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Infants with screening TSH &gt; 20 </a:t>
            </a:r>
            <a:r>
              <a:rPr lang="en-IN" dirty="0" err="1"/>
              <a:t>mIU</a:t>
            </a:r>
            <a:r>
              <a:rPr lang="en-IN" dirty="0"/>
              <a:t>/L of serum units (&gt; 34 if sample taken between 24-48 hr) should be recalled for confirmatory sample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Second screening may be needed in special high risk population (preterm, SGA, sick newborn, twins, Down syndrome etc.) and should be done at 2-4 weeks of 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1A325-2890-40FC-A7CF-780D1AAF3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DE2738-B38C-417E-9194-81E78CC23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38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7461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20DC7-76E6-4913-A12D-59AE86963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ABE44-EDEC-4C37-8E39-0BD140B25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63" y="1825625"/>
            <a:ext cx="11403873" cy="4901746"/>
          </a:xfrm>
        </p:spPr>
        <p:txBody>
          <a:bodyPr>
            <a:normAutofit lnSpcReduction="10000"/>
          </a:bodyPr>
          <a:lstStyle/>
          <a:p>
            <a:r>
              <a:rPr lang="en-IN" dirty="0"/>
              <a:t>Venous TSH &gt; 20 in first 2 weeks and &gt; 10 beyond 2 weeks of age, with low T4 ( &lt; 10 µg/dL or FT4&lt; 1.17 ng/dL) suggests primary CH 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Thyroid imaging is desirable in primary CH but should not lead to delay in treatment 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Treatment is given with levothyroxine tablet at 10-15 µg/kg as single daily dose 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Education of family on technique of thyroxine administration, importance of follow up and compliance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CDE39-94BC-4592-9681-567EB9BB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E769C-552F-421F-82E3-AFF04B024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39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240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3200" dirty="0"/>
              <a:t>Your diagnosis is correct</a:t>
            </a:r>
          </a:p>
          <a:p>
            <a:pPr marL="0" indent="0" algn="ctr">
              <a:buNone/>
            </a:pPr>
            <a:r>
              <a:rPr lang="en-US" sz="3200" dirty="0"/>
              <a:t>This baby most likely has congenital hypothyroidism </a:t>
            </a:r>
          </a:p>
          <a:p>
            <a:pPr marL="0" indent="0" algn="ctr">
              <a:buNone/>
            </a:pPr>
            <a:r>
              <a:rPr lang="en-US" sz="3200" b="1" dirty="0"/>
              <a:t>Congratulations</a:t>
            </a:r>
            <a:r>
              <a:rPr lang="en-US" sz="3200" dirty="0"/>
              <a:t>!!!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i="1" dirty="0">
                <a:solidFill>
                  <a:srgbClr val="FFFF00"/>
                </a:solidFill>
              </a:rPr>
              <a:t>But it is too late 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8DDF6-843A-4AA5-8EA6-BB710CD79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56FC3-75AA-49F8-BBC2-AD8BC3244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6818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0011-E73B-41E3-82F7-876DFD7CE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59165-D00D-4F0D-8842-FBBF6CBEA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Frequent clinical and biochemical evaluation to keep T4/ FT4 in upper half of age appropriate reference range and TSH in lower half of normal range</a:t>
            </a:r>
          </a:p>
          <a:p>
            <a:endParaRPr lang="en-IN" dirty="0"/>
          </a:p>
          <a:p>
            <a:r>
              <a:rPr lang="en-IN" dirty="0"/>
              <a:t>Regular growth and developmental monitoring and hearing evaluation is needed 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In suspected transient CH, re-evaluation for permanency can be attempted at 3 years of age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756DD-0DE6-41D7-AE7D-81BDE55A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1515B-E6C5-4538-B60C-0E4CEA3DC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40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9808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B0C51-D6E5-479E-ABFE-D8B4F852F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496"/>
            <a:ext cx="10515600" cy="1325563"/>
          </a:xfrm>
        </p:spPr>
        <p:txBody>
          <a:bodyPr/>
          <a:lstStyle/>
          <a:p>
            <a:r>
              <a:rPr lang="en-IN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870E8-4D39-4C67-B377-7F5F9B202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506" y="1338146"/>
            <a:ext cx="10854761" cy="4988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>
                <a:solidFill>
                  <a:srgbClr val="FFFF00"/>
                </a:solidFill>
              </a:rPr>
              <a:t>Module created by</a:t>
            </a:r>
          </a:p>
          <a:p>
            <a:pPr marL="0" indent="0">
              <a:buNone/>
            </a:pPr>
            <a:r>
              <a:rPr lang="en-IN" sz="2400" dirty="0"/>
              <a:t>Ganesh Jevalikar, Riaz I, M Vijayakumar</a:t>
            </a:r>
            <a:endParaRPr lang="en-IN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N" sz="2400" dirty="0">
                <a:solidFill>
                  <a:srgbClr val="FFFF00"/>
                </a:solidFill>
              </a:rPr>
              <a:t>Voiceover by</a:t>
            </a:r>
          </a:p>
          <a:p>
            <a:pPr marL="0" indent="0">
              <a:buNone/>
            </a:pPr>
            <a:r>
              <a:rPr lang="en-IN" sz="2400" dirty="0"/>
              <a:t>Ganesh Jevalikar (for part 1) , Riaz I (for part 2) </a:t>
            </a:r>
          </a:p>
          <a:p>
            <a:pPr marL="0" indent="0">
              <a:buNone/>
            </a:pPr>
            <a:endParaRPr lang="en-IN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N" sz="2400" dirty="0">
                <a:solidFill>
                  <a:srgbClr val="FFFF00"/>
                </a:solidFill>
              </a:rPr>
              <a:t>ISPAE guidelines writing committee</a:t>
            </a:r>
          </a:p>
          <a:p>
            <a:pPr marL="0" indent="0">
              <a:buNone/>
            </a:pPr>
            <a:r>
              <a:rPr lang="en-IN" sz="2400" dirty="0"/>
              <a:t>Meena Desai, Rajni Sharma, Riaz I, </a:t>
            </a:r>
            <a:r>
              <a:rPr lang="en-IN" sz="2400" dirty="0" err="1"/>
              <a:t>Siddhnath</a:t>
            </a:r>
            <a:r>
              <a:rPr lang="en-IN" sz="2400" dirty="0"/>
              <a:t> Sudhanshu, Ruchi Parikh, Vijayalakshmi Bhatia</a:t>
            </a:r>
          </a:p>
          <a:p>
            <a:pPr marL="0" indent="0">
              <a:buNone/>
            </a:pPr>
            <a:r>
              <a:rPr lang="en-IN" sz="2400" dirty="0">
                <a:solidFill>
                  <a:srgbClr val="FFFF00"/>
                </a:solidFill>
              </a:rPr>
              <a:t>ISPAE guidelines editorial committee</a:t>
            </a:r>
          </a:p>
          <a:p>
            <a:pPr marL="0" indent="0">
              <a:buNone/>
            </a:pPr>
            <a:r>
              <a:rPr lang="en-IN" sz="2400" dirty="0"/>
              <a:t>Girish Gupta, Ganesh Jevalikar, Sarah Mathai, PSN Menon, P Raghupathy, Sudha Rao, Anju Seth, Anna Simon, M Vijayakumar, Anju Virmani </a:t>
            </a:r>
          </a:p>
          <a:p>
            <a:endParaRPr lang="en-IN" sz="2400" dirty="0"/>
          </a:p>
          <a:p>
            <a:pPr marL="0" indent="0">
              <a:buNone/>
            </a:pPr>
            <a:endParaRPr lang="en-IN" sz="2400" dirty="0"/>
          </a:p>
          <a:p>
            <a:endParaRPr lang="en-IN" sz="2400" dirty="0"/>
          </a:p>
          <a:p>
            <a:pPr marL="0" indent="0">
              <a:buNone/>
            </a:pPr>
            <a:endParaRPr lang="en-IN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E5210-6BEE-40AB-9EC2-F5B404842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BF841-60E2-43B9-A26E-E36091028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41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079888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FF57CE-FEA1-42D9-BB9C-E99F60E38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182"/>
            <a:ext cx="10515600" cy="1325563"/>
          </a:xfrm>
        </p:spPr>
        <p:txBody>
          <a:bodyPr/>
          <a:lstStyle/>
          <a:p>
            <a:r>
              <a:rPr lang="en-IN" dirty="0"/>
              <a:t>Thank you!</a:t>
            </a:r>
          </a:p>
        </p:txBody>
      </p:sp>
      <p:pic>
        <p:nvPicPr>
          <p:cNvPr id="7" name="Picture 2" descr="Image result for ISPAE">
            <a:extLst>
              <a:ext uri="{FF2B5EF4-FFF2-40B4-BE49-F238E27FC236}">
                <a16:creationId xmlns:a16="http://schemas.microsoft.com/office/drawing/2014/main" id="{510F6A37-049D-408E-82FC-1AF34A66E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662" y="1662138"/>
            <a:ext cx="2310675" cy="23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BD79D8-494C-4C50-AE13-1604ECCF19E2}"/>
              </a:ext>
            </a:extLst>
          </p:cNvPr>
          <p:cNvSpPr txBox="1"/>
          <p:nvPr/>
        </p:nvSpPr>
        <p:spPr>
          <a:xfrm>
            <a:off x="2536370" y="4604656"/>
            <a:ext cx="6901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www.ispae.org.in</a:t>
            </a:r>
            <a:r>
              <a:rPr lang="en-IN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030F82-4B69-496A-A301-0AC1B38FA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564F75-D8F0-4AB4-B914-C10486146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42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152341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5DCDB-5FB1-46AE-9B8B-4855453CF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58635"/>
            <a:ext cx="9144000" cy="2387600"/>
          </a:xfrm>
        </p:spPr>
        <p:txBody>
          <a:bodyPr/>
          <a:lstStyle/>
          <a:p>
            <a:r>
              <a:rPr lang="en-IN" dirty="0"/>
              <a:t>Newborn Screening for Congenital Hypothyroidism – II </a:t>
            </a:r>
            <a:br>
              <a:rPr lang="en-IN" dirty="0"/>
            </a:br>
            <a:r>
              <a:rPr lang="en-IN" dirty="0"/>
              <a:t>(case scenarios)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80A7C9-0CAC-4F4B-A72E-0CB6A4189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1591" y="5001918"/>
            <a:ext cx="9144000" cy="1655762"/>
          </a:xfrm>
        </p:spPr>
        <p:txBody>
          <a:bodyPr/>
          <a:lstStyle/>
          <a:p>
            <a:r>
              <a:rPr lang="en-IN" b="1" dirty="0">
                <a:solidFill>
                  <a:srgbClr val="FFFF00"/>
                </a:solidFill>
              </a:rPr>
              <a:t>I</a:t>
            </a:r>
            <a:r>
              <a:rPr lang="en-IN" dirty="0"/>
              <a:t>ndian </a:t>
            </a:r>
            <a:r>
              <a:rPr lang="en-IN" b="1" dirty="0">
                <a:solidFill>
                  <a:srgbClr val="FFFF00"/>
                </a:solidFill>
              </a:rPr>
              <a:t>S</a:t>
            </a:r>
            <a:r>
              <a:rPr lang="en-IN" dirty="0"/>
              <a:t>ociety for </a:t>
            </a:r>
            <a:r>
              <a:rPr lang="en-IN" b="1" dirty="0">
                <a:solidFill>
                  <a:srgbClr val="FFFF00"/>
                </a:solidFill>
              </a:rPr>
              <a:t>P</a:t>
            </a:r>
            <a:r>
              <a:rPr lang="en-IN" dirty="0"/>
              <a:t>ediatric and </a:t>
            </a:r>
            <a:r>
              <a:rPr lang="en-IN" b="1" dirty="0">
                <a:solidFill>
                  <a:srgbClr val="FFFF00"/>
                </a:solidFill>
              </a:rPr>
              <a:t>A</a:t>
            </a:r>
            <a:r>
              <a:rPr lang="en-IN" dirty="0"/>
              <a:t>dolescent </a:t>
            </a:r>
            <a:r>
              <a:rPr lang="en-IN" b="1" dirty="0">
                <a:solidFill>
                  <a:srgbClr val="FFFF00"/>
                </a:solidFill>
              </a:rPr>
              <a:t>E</a:t>
            </a:r>
            <a:r>
              <a:rPr lang="en-IN" dirty="0"/>
              <a:t>ndocrinology </a:t>
            </a:r>
            <a:r>
              <a:rPr lang="en-IN" b="1" dirty="0">
                <a:solidFill>
                  <a:srgbClr val="FFFF00"/>
                </a:solidFill>
              </a:rPr>
              <a:t>(ISPAE) </a:t>
            </a:r>
            <a:r>
              <a:rPr lang="en-IN" dirty="0"/>
              <a:t>Module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4" name="Picture 2" descr="Image result for ISPAE">
            <a:extLst>
              <a:ext uri="{FF2B5EF4-FFF2-40B4-BE49-F238E27FC236}">
                <a16:creationId xmlns:a16="http://schemas.microsoft.com/office/drawing/2014/main" id="{F08AD58C-8141-4F5E-90FA-F36F07C0C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662" y="290538"/>
            <a:ext cx="2310675" cy="23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8C24E3-D178-4F2E-B401-DA0B85D08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C3BA86-BB60-4AD7-869D-65487778F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43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427479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0415860-6F5A-4204-88B2-E0B515D7CD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18" t="2946" r="36202" b="31937"/>
          <a:stretch/>
        </p:blipFill>
        <p:spPr>
          <a:xfrm rot="16200000">
            <a:off x="3815428" y="974916"/>
            <a:ext cx="2709077" cy="59117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426B1F-0D65-48FA-8319-E5760172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586"/>
            <a:ext cx="10515600" cy="1325563"/>
          </a:xfrm>
        </p:spPr>
        <p:txBody>
          <a:bodyPr/>
          <a:lstStyle/>
          <a:p>
            <a:r>
              <a:rPr lang="en-IN" dirty="0"/>
              <a:t>Case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8EF86-7C01-4EB1-B61B-1E3897FF3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409" y="1253331"/>
            <a:ext cx="10515600" cy="4351338"/>
          </a:xfrm>
        </p:spPr>
        <p:txBody>
          <a:bodyPr/>
          <a:lstStyle/>
          <a:p>
            <a:r>
              <a:rPr lang="en-IN" dirty="0"/>
              <a:t>Full  term, 3 kg, healthy male newborn  </a:t>
            </a:r>
          </a:p>
          <a:p>
            <a:r>
              <a:rPr lang="en-IN" dirty="0"/>
              <a:t>Neonatal screen done by heel prick on day 3 of life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5EB1BF-55E4-4F2B-BF65-365D7B8A1BCF}"/>
              </a:ext>
            </a:extLst>
          </p:cNvPr>
          <p:cNvSpPr txBox="1"/>
          <p:nvPr/>
        </p:nvSpPr>
        <p:spPr>
          <a:xfrm>
            <a:off x="765314" y="5224526"/>
            <a:ext cx="11237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FFFF00"/>
                </a:solidFill>
              </a:rPr>
              <a:t>What is the interpretation? </a:t>
            </a:r>
          </a:p>
          <a:p>
            <a:r>
              <a:rPr lang="en-IN" sz="2400" b="1" dirty="0">
                <a:solidFill>
                  <a:srgbClr val="FFFF00"/>
                </a:solidFill>
              </a:rPr>
              <a:t>Should this infant be recalled for repeat screen/confirmatory sample?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2BBD1D1E-AAD7-4B4D-9872-50A0FC5CAD53}"/>
              </a:ext>
            </a:extLst>
          </p:cNvPr>
          <p:cNvSpPr/>
          <p:nvPr/>
        </p:nvSpPr>
        <p:spPr>
          <a:xfrm>
            <a:off x="8333382" y="2262886"/>
            <a:ext cx="3466214" cy="1775637"/>
          </a:xfrm>
          <a:prstGeom prst="cloudCallout">
            <a:avLst>
              <a:gd name="adj1" fmla="val -93434"/>
              <a:gd name="adj2" fmla="val 5112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Always confirm reporting units of filter paper report as whole blood or serum units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DF2C98C-8A37-453F-B4E5-66DE268B4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1063" y="6449756"/>
            <a:ext cx="4739147" cy="408244"/>
          </a:xfrm>
        </p:spPr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6A561-662C-4326-BA78-13ACBF96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44</a:t>
            </a:fld>
            <a:endParaRPr lang="en-IN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95E14F7-26E7-4818-A525-39927CC2FB69}"/>
              </a:ext>
            </a:extLst>
          </p:cNvPr>
          <p:cNvSpPr/>
          <p:nvPr/>
        </p:nvSpPr>
        <p:spPr>
          <a:xfrm>
            <a:off x="2490095" y="3763666"/>
            <a:ext cx="5197701" cy="38531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1542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6666B-884D-475F-9E39-B0DCA6A0D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Case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66DFF-3D9B-4ED9-B9AB-360D434C9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6138"/>
            <a:ext cx="10909852" cy="3161043"/>
          </a:xfrm>
        </p:spPr>
        <p:txBody>
          <a:bodyPr>
            <a:normAutofit lnSpcReduction="10000"/>
          </a:bodyPr>
          <a:lstStyle/>
          <a:p>
            <a:r>
              <a:rPr lang="en-IN" dirty="0"/>
              <a:t>Filter paper samples are often reported in whole blood units of TSH </a:t>
            </a:r>
          </a:p>
          <a:p>
            <a:r>
              <a:rPr lang="en-IN" dirty="0">
                <a:solidFill>
                  <a:srgbClr val="FFFF00"/>
                </a:solidFill>
              </a:rPr>
              <a:t>TSH in serum units = (TSH in whole blood units) X 2.2 </a:t>
            </a:r>
          </a:p>
          <a:p>
            <a:r>
              <a:rPr lang="en-IN" dirty="0"/>
              <a:t>In this sample, the reporting units were whole blood units </a:t>
            </a:r>
          </a:p>
          <a:p>
            <a:endParaRPr lang="en-IN" dirty="0"/>
          </a:p>
          <a:p>
            <a:r>
              <a:rPr lang="en-IN" dirty="0"/>
              <a:t>So in terms of serum units this is equal to 17 X 2.2 =</a:t>
            </a:r>
            <a:r>
              <a:rPr lang="en-IN" dirty="0">
                <a:solidFill>
                  <a:srgbClr val="C00000"/>
                </a:solidFill>
              </a:rPr>
              <a:t> </a:t>
            </a:r>
            <a:r>
              <a:rPr lang="en-IN" b="1" dirty="0">
                <a:solidFill>
                  <a:srgbClr val="FF0000"/>
                </a:solidFill>
              </a:rPr>
              <a:t>37.5 </a:t>
            </a:r>
            <a:r>
              <a:rPr lang="en-IN" b="1" dirty="0" err="1">
                <a:solidFill>
                  <a:srgbClr val="FF0000"/>
                </a:solidFill>
              </a:rPr>
              <a:t>mIU</a:t>
            </a:r>
            <a:r>
              <a:rPr lang="en-IN" b="1" dirty="0">
                <a:solidFill>
                  <a:srgbClr val="FF0000"/>
                </a:solidFill>
              </a:rPr>
              <a:t>/L</a:t>
            </a:r>
            <a:r>
              <a:rPr lang="en-IN" dirty="0"/>
              <a:t> (more than the cut-off of 20 mIU/L for recall)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444814-2D56-4283-9C6C-806847A9D726}"/>
              </a:ext>
            </a:extLst>
          </p:cNvPr>
          <p:cNvSpPr txBox="1"/>
          <p:nvPr/>
        </p:nvSpPr>
        <p:spPr>
          <a:xfrm>
            <a:off x="556056" y="5178055"/>
            <a:ext cx="10820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FF00"/>
                </a:solidFill>
              </a:rPr>
              <a:t>So this infant must be recalled for confirmatory serum sample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743E3-5521-4CF6-A895-3F84939A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9DACE4-B840-48B8-9315-0F5BC0A9E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45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7477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407BB-3D80-47D2-910F-2A8FDAD78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Case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B876D-305B-4BC5-95BB-28479236C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Full term, 2.7 kg, female newborn</a:t>
            </a:r>
          </a:p>
          <a:p>
            <a:r>
              <a:rPr lang="en-IN" dirty="0"/>
              <a:t>Cord blood TSH 120 mIU/L (serum units)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r>
              <a:rPr lang="en-IN" dirty="0">
                <a:solidFill>
                  <a:srgbClr val="FFFF00"/>
                </a:solidFill>
              </a:rPr>
              <a:t>What should be the next course of action?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33B02-1540-44A5-97F6-242F999E2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95948-C74A-4CEA-AED5-5A69FCD88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46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932740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459B6-0F24-4F16-B411-A3D4A6DA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71" y="224093"/>
            <a:ext cx="10515600" cy="1325563"/>
          </a:xfrm>
        </p:spPr>
        <p:txBody>
          <a:bodyPr/>
          <a:lstStyle/>
          <a:p>
            <a:r>
              <a:rPr lang="en-IN" dirty="0"/>
              <a:t>Interpretation of screening results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7C768B-D942-44D6-9624-07084FF82917}"/>
              </a:ext>
            </a:extLst>
          </p:cNvPr>
          <p:cNvSpPr txBox="1"/>
          <p:nvPr/>
        </p:nvSpPr>
        <p:spPr>
          <a:xfrm>
            <a:off x="3691536" y="1492383"/>
            <a:ext cx="35423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Heel prick OR cord blood TSH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393B27-DB89-4DEA-8D9D-0F7DC35DA3B6}"/>
              </a:ext>
            </a:extLst>
          </p:cNvPr>
          <p:cNvSpPr txBox="1"/>
          <p:nvPr/>
        </p:nvSpPr>
        <p:spPr>
          <a:xfrm>
            <a:off x="3827280" y="2500813"/>
            <a:ext cx="3223755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Recall if TSH </a:t>
            </a:r>
            <a:r>
              <a:rPr lang="en-IN" sz="2800" dirty="0">
                <a:solidFill>
                  <a:srgbClr val="FF0000"/>
                </a:solidFill>
              </a:rPr>
              <a:t>≥ 20 </a:t>
            </a:r>
          </a:p>
          <a:p>
            <a:r>
              <a:rPr lang="en-IN" dirty="0"/>
              <a:t>(≥ 34 for samples taken between 24- 48 hr) 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7B302BC-0D61-4F88-A0AA-3467526CBB59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5462728" y="1861715"/>
            <a:ext cx="1" cy="6479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D555F08-FB40-4C9F-A976-FA24FAA1C8DA}"/>
              </a:ext>
            </a:extLst>
          </p:cNvPr>
          <p:cNvSpPr txBox="1"/>
          <p:nvPr/>
        </p:nvSpPr>
        <p:spPr>
          <a:xfrm>
            <a:off x="1649691" y="3278678"/>
            <a:ext cx="105394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dirty="0"/>
              <a:t>TSH &gt; 40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E3E4BF-8E57-48AA-AC0B-0F40314A7B74}"/>
              </a:ext>
            </a:extLst>
          </p:cNvPr>
          <p:cNvSpPr txBox="1"/>
          <p:nvPr/>
        </p:nvSpPr>
        <p:spPr>
          <a:xfrm>
            <a:off x="1724080" y="5457698"/>
            <a:ext cx="816203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dirty="0"/>
              <a:t>Physical examination and confirmatory venous sample for T4 and TSH </a:t>
            </a:r>
          </a:p>
          <a:p>
            <a:pPr algn="ctr"/>
            <a:r>
              <a:rPr lang="en-IN" dirty="0"/>
              <a:t>Start immediate treatment pending results if screening TSH &gt; 80  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0BD52900-00FA-4417-80DC-14685A3FCB0C}"/>
              </a:ext>
            </a:extLst>
          </p:cNvPr>
          <p:cNvCxnSpPr>
            <a:cxnSpLocks/>
            <a:stCxn id="7" idx="1"/>
            <a:endCxn id="13" idx="0"/>
          </p:cNvCxnSpPr>
          <p:nvPr/>
        </p:nvCxnSpPr>
        <p:spPr>
          <a:xfrm rot="10800000" flipV="1">
            <a:off x="2176664" y="3039422"/>
            <a:ext cx="1650617" cy="239256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BCCA925-B420-4917-BD90-1CCBCD32904B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2176663" y="3648010"/>
            <a:ext cx="0" cy="18383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39284-D6B0-40E7-8F4D-25DD9416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54315-EF33-4AF1-A2F6-BA5AEFBDC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47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188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3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1C018-DF70-4339-B8D3-6C0983B1B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Case 2: follow 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24053-A417-494A-9FFA-0FD6887E6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25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dirty="0"/>
              <a:t>TSH &gt; 20 should be recalled for confirmatory sample</a:t>
            </a:r>
          </a:p>
          <a:p>
            <a:pPr>
              <a:lnSpc>
                <a:spcPct val="150000"/>
              </a:lnSpc>
            </a:pPr>
            <a:r>
              <a:rPr lang="en-IN" dirty="0"/>
              <a:t>A venous sample should be collected for T4 and TSH (since TSH is &gt; 40)</a:t>
            </a:r>
          </a:p>
          <a:p>
            <a:pPr>
              <a:lnSpc>
                <a:spcPct val="150000"/>
              </a:lnSpc>
            </a:pPr>
            <a:r>
              <a:rPr lang="en-IN" dirty="0"/>
              <a:t>Physical examination</a:t>
            </a:r>
          </a:p>
          <a:p>
            <a:pPr>
              <a:lnSpc>
                <a:spcPct val="150000"/>
              </a:lnSpc>
            </a:pPr>
            <a:r>
              <a:rPr lang="en-IN" dirty="0"/>
              <a:t>Treatment should be started pending the results of the venous sample in this case since screening TSH &gt;80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9DE00-0E75-4841-A022-E8D296419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E47AE-A47E-4D05-B169-015532AEB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48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6815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91D14-6CFA-46EE-9954-6C8F05F45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Case 2: Confirmatory sample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29F77-D327-4B7B-B260-F55D28B51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Physical examination normal </a:t>
            </a:r>
          </a:p>
          <a:p>
            <a:r>
              <a:rPr lang="en-IN" dirty="0"/>
              <a:t>Venous sample results- day 3 of life </a:t>
            </a:r>
          </a:p>
          <a:p>
            <a:r>
              <a:rPr lang="en-IN" b="1" dirty="0">
                <a:solidFill>
                  <a:srgbClr val="FFC000"/>
                </a:solidFill>
              </a:rPr>
              <a:t>TSH – 500 mIU/L </a:t>
            </a:r>
          </a:p>
          <a:p>
            <a:r>
              <a:rPr lang="en-IN" b="1" dirty="0">
                <a:solidFill>
                  <a:srgbClr val="FFC000"/>
                </a:solidFill>
              </a:rPr>
              <a:t>Free T4 – 0.15 ng/dL</a:t>
            </a:r>
          </a:p>
          <a:p>
            <a:endParaRPr lang="en-IN" dirty="0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A9295A1-CEAE-471B-B3F7-822B53891916}"/>
              </a:ext>
            </a:extLst>
          </p:cNvPr>
          <p:cNvSpPr/>
          <p:nvPr/>
        </p:nvSpPr>
        <p:spPr>
          <a:xfrm>
            <a:off x="7332920" y="2263458"/>
            <a:ext cx="4107711" cy="1617425"/>
          </a:xfrm>
          <a:prstGeom prst="cloudCallout">
            <a:avLst>
              <a:gd name="adj1" fmla="val -101665"/>
              <a:gd name="adj2" fmla="val 206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TSH &gt; 20 is high</a:t>
            </a:r>
          </a:p>
          <a:p>
            <a:pPr algn="ctr"/>
            <a:r>
              <a:rPr lang="en-IN" sz="2000" dirty="0"/>
              <a:t>FT4 &lt; 1.1 ng/dL is low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93391-1AF4-4D74-A1E1-796906B8B7E5}"/>
              </a:ext>
            </a:extLst>
          </p:cNvPr>
          <p:cNvSpPr txBox="1"/>
          <p:nvPr/>
        </p:nvSpPr>
        <p:spPr>
          <a:xfrm>
            <a:off x="751369" y="4391247"/>
            <a:ext cx="3235841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2800" dirty="0"/>
              <a:t>Low  T4, High TSH</a:t>
            </a:r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8CA38-741B-4B24-890C-FDCA30778E57}"/>
              </a:ext>
            </a:extLst>
          </p:cNvPr>
          <p:cNvSpPr/>
          <p:nvPr/>
        </p:nvSpPr>
        <p:spPr>
          <a:xfrm>
            <a:off x="6429154" y="4381742"/>
            <a:ext cx="491578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N" sz="2800" dirty="0"/>
              <a:t>Primary CH 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E5A3C09-3AF1-4315-8009-84F4F65DD5A3}"/>
              </a:ext>
            </a:extLst>
          </p:cNvPr>
          <p:cNvSpPr/>
          <p:nvPr/>
        </p:nvSpPr>
        <p:spPr>
          <a:xfrm>
            <a:off x="4214038" y="4593265"/>
            <a:ext cx="1881962" cy="29771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F92780-931E-4E99-9182-33DFADD65D51}"/>
              </a:ext>
            </a:extLst>
          </p:cNvPr>
          <p:cNvSpPr txBox="1"/>
          <p:nvPr/>
        </p:nvSpPr>
        <p:spPr>
          <a:xfrm>
            <a:off x="2611855" y="5794744"/>
            <a:ext cx="6596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800" b="1" dirty="0">
                <a:solidFill>
                  <a:srgbClr val="FFFF00"/>
                </a:solidFill>
              </a:rPr>
              <a:t>How should this baby be evaluated ? 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F34972F-D757-46F7-B915-5CAD8A2FB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44F7D0-47B8-4808-8168-832710AE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49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7524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913EE-019C-4CE7-B872-A4D08D82C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32035-CAB6-4758-8443-AD1645337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520"/>
            <a:ext cx="10515600" cy="510032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IN" dirty="0"/>
              <a:t>Importance of newborn screening for congenital hypothyroidism (CH)</a:t>
            </a:r>
          </a:p>
          <a:p>
            <a:pPr>
              <a:lnSpc>
                <a:spcPct val="150000"/>
              </a:lnSpc>
            </a:pPr>
            <a:r>
              <a:rPr lang="en-IN" dirty="0"/>
              <a:t>Practical aspects of screening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Which sample?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Timing of the sample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Test to be performed </a:t>
            </a:r>
          </a:p>
          <a:p>
            <a:pPr>
              <a:lnSpc>
                <a:spcPct val="150000"/>
              </a:lnSpc>
            </a:pPr>
            <a:r>
              <a:rPr lang="en-IN" dirty="0"/>
              <a:t>Interpretation of screening and confirmatory tests</a:t>
            </a:r>
          </a:p>
          <a:p>
            <a:pPr>
              <a:lnSpc>
                <a:spcPct val="150000"/>
              </a:lnSpc>
            </a:pPr>
            <a:r>
              <a:rPr lang="en-IN" dirty="0"/>
              <a:t>Evaluation, management and follow-up of children with CH 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A4B47-4C27-4F60-885C-6D6C444FE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7B7E8-F7F2-479E-BC6A-E9D8C103E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891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C07F4-300C-4890-9EB2-0AD29EA6A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7B005-0975-47BA-A61F-EE55DB6A0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61" y="1698034"/>
            <a:ext cx="5413743" cy="4128608"/>
          </a:xfrm>
        </p:spPr>
        <p:txBody>
          <a:bodyPr>
            <a:normAutofit/>
          </a:bodyPr>
          <a:lstStyle/>
          <a:p>
            <a:r>
              <a:rPr lang="en-IN" sz="2400" dirty="0"/>
              <a:t>Physical examination</a:t>
            </a:r>
          </a:p>
          <a:p>
            <a:r>
              <a:rPr lang="en-IN" sz="2400" dirty="0"/>
              <a:t>X ray knee AP view</a:t>
            </a:r>
          </a:p>
          <a:p>
            <a:r>
              <a:rPr lang="en-IN" sz="2400" dirty="0"/>
              <a:t>Hearing screen  </a:t>
            </a:r>
          </a:p>
          <a:p>
            <a:r>
              <a:rPr lang="en-IN" sz="2400" dirty="0"/>
              <a:t>Thyroid scan should be done if possible</a:t>
            </a:r>
          </a:p>
          <a:p>
            <a:r>
              <a:rPr lang="en-IN" sz="2400" dirty="0"/>
              <a:t>Treatment should not be delayed if scan can not be done immediately </a:t>
            </a:r>
          </a:p>
          <a:p>
            <a:r>
              <a:rPr lang="en-IN" sz="2400" dirty="0"/>
              <a:t>Both thyroid scan and USG are useful in identifying etiology 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5" name="Picture 2" descr="C:\Users\GIGABYTE\Desktop\thyroid photos\4059116dc89e5585e3aa212324ed229f.jpg">
            <a:extLst>
              <a:ext uri="{FF2B5EF4-FFF2-40B4-BE49-F238E27FC236}">
                <a16:creationId xmlns:a16="http://schemas.microsoft.com/office/drawing/2014/main" id="{98992844-2BC1-4745-93B1-26993559E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507125" y="1438275"/>
            <a:ext cx="2250263" cy="1687697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957FAE-91AE-466B-A4FB-76BEA94D39FD}"/>
              </a:ext>
            </a:extLst>
          </p:cNvPr>
          <p:cNvSpPr txBox="1"/>
          <p:nvPr/>
        </p:nvSpPr>
        <p:spPr>
          <a:xfrm>
            <a:off x="9027044" y="1722475"/>
            <a:ext cx="2317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Absent femoral epiphysis suggests severity of 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C626F5-D0F3-4F38-BCB1-2D9CB89BC288}"/>
              </a:ext>
            </a:extLst>
          </p:cNvPr>
          <p:cNvSpPr txBox="1"/>
          <p:nvPr/>
        </p:nvSpPr>
        <p:spPr>
          <a:xfrm>
            <a:off x="9105016" y="3429000"/>
            <a:ext cx="2317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Absent Tc uptake in thyroid bed suggests agenesis or defective iodine uptake </a:t>
            </a:r>
          </a:p>
          <a:p>
            <a:endParaRPr lang="en-IN" dirty="0">
              <a:solidFill>
                <a:schemeClr val="bg1"/>
              </a:solidFill>
            </a:endParaRPr>
          </a:p>
          <a:p>
            <a:r>
              <a:rPr lang="en-IN" dirty="0">
                <a:solidFill>
                  <a:schemeClr val="bg1"/>
                </a:solidFill>
              </a:rPr>
              <a:t>USG further confirmed absent gland in this case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2DFFBB-4929-4160-A0EE-C56487335E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1611" y="3265714"/>
            <a:ext cx="2588856" cy="2952206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D7437C-5705-42AE-BE24-11D7411FB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E095E-3C6B-46B5-9471-E98ED80E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50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8244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F6B6E-D79D-41A4-9AFD-4122CD658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Case 2 :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28C23-7FB4-44E8-B4AC-58885C265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06" y="1719299"/>
            <a:ext cx="6847368" cy="4351338"/>
          </a:xfrm>
        </p:spPr>
        <p:txBody>
          <a:bodyPr/>
          <a:lstStyle/>
          <a:p>
            <a:r>
              <a:rPr lang="en-IN" dirty="0"/>
              <a:t>Tab L-Thyroxine 37.5 µg/d (14 µg/kg/d)</a:t>
            </a:r>
          </a:p>
          <a:p>
            <a:pPr marL="0" indent="0">
              <a:buNone/>
            </a:pPr>
            <a:r>
              <a:rPr lang="en-IN" dirty="0"/>
              <a:t>   (dose is 10-15 µg/kg/d)</a:t>
            </a:r>
          </a:p>
          <a:p>
            <a:r>
              <a:rPr lang="en-IN" dirty="0"/>
              <a:t>Administration technique explained </a:t>
            </a:r>
          </a:p>
          <a:p>
            <a:r>
              <a:rPr lang="en-IN" dirty="0"/>
              <a:t>Written handout given </a:t>
            </a:r>
          </a:p>
          <a:p>
            <a:r>
              <a:rPr lang="en-IN" dirty="0"/>
              <a:t>Importance of follow up and compliance discussed </a:t>
            </a:r>
          </a:p>
          <a:p>
            <a:r>
              <a:rPr lang="en-IN" dirty="0"/>
              <a:t>Asked to follow up after 2 weeks with T4 and TSH </a:t>
            </a:r>
          </a:p>
          <a:p>
            <a:endParaRPr lang="en-IN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56FC29-1A1F-4AC9-ABD5-3C9EEFE6B5C8}"/>
              </a:ext>
            </a:extLst>
          </p:cNvPr>
          <p:cNvGrpSpPr/>
          <p:nvPr/>
        </p:nvGrpSpPr>
        <p:grpSpPr>
          <a:xfrm>
            <a:off x="7470700" y="1550504"/>
            <a:ext cx="3720761" cy="4531550"/>
            <a:chOff x="7311674" y="1712272"/>
            <a:chExt cx="3809982" cy="467789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3D801B5-E714-454B-825B-7FB7440C1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11674" y="1712272"/>
              <a:ext cx="3809982" cy="467789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BE7955-A415-4309-9E1F-F3F3F799898E}"/>
                </a:ext>
              </a:extLst>
            </p:cNvPr>
            <p:cNvSpPr/>
            <p:nvPr/>
          </p:nvSpPr>
          <p:spPr>
            <a:xfrm>
              <a:off x="7878726" y="1945758"/>
              <a:ext cx="2785730" cy="17012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6F33A8B-C0A2-435E-A6C2-47BEAE9F0FDC}"/>
              </a:ext>
            </a:extLst>
          </p:cNvPr>
          <p:cNvSpPr txBox="1"/>
          <p:nvPr/>
        </p:nvSpPr>
        <p:spPr>
          <a:xfrm>
            <a:off x="6288927" y="6091299"/>
            <a:ext cx="5592726" cy="382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Available on www.ispae.org.in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6DBA8B5-C0F1-4DF3-8D54-07AC118A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F5690F-5D39-4748-868A-712D8713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51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2811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6A529-8417-422B-A691-5E392F9C4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Follow 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040D0-52D5-4B2B-A13A-CC05060A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591" y="1527450"/>
            <a:ext cx="10515600" cy="4798459"/>
          </a:xfrm>
        </p:spPr>
        <p:txBody>
          <a:bodyPr>
            <a:normAutofit fontScale="85000" lnSpcReduction="20000"/>
          </a:bodyPr>
          <a:lstStyle/>
          <a:p>
            <a:r>
              <a:rPr lang="en-IN" dirty="0"/>
              <a:t>Lab report after 2 weeks of taking thyroxine</a:t>
            </a:r>
          </a:p>
          <a:p>
            <a:r>
              <a:rPr lang="en-IN" dirty="0"/>
              <a:t>FT4 – </a:t>
            </a:r>
            <a:r>
              <a:rPr lang="en-IN" dirty="0">
                <a:solidFill>
                  <a:srgbClr val="FFFF00"/>
                </a:solidFill>
              </a:rPr>
              <a:t>2.23</a:t>
            </a:r>
            <a:r>
              <a:rPr lang="en-IN" dirty="0"/>
              <a:t> ng/dL ( N range in lab 0.6- 1.8 ) </a:t>
            </a:r>
          </a:p>
          <a:p>
            <a:r>
              <a:rPr lang="en-IN" dirty="0"/>
              <a:t>TSH – </a:t>
            </a:r>
            <a:r>
              <a:rPr lang="en-IN" dirty="0">
                <a:solidFill>
                  <a:srgbClr val="FFFF00"/>
                </a:solidFill>
              </a:rPr>
              <a:t>28</a:t>
            </a:r>
            <a:r>
              <a:rPr lang="en-IN" dirty="0"/>
              <a:t>  mIU/L </a:t>
            </a:r>
          </a:p>
          <a:p>
            <a:endParaRPr lang="en-IN" dirty="0"/>
          </a:p>
          <a:p>
            <a:r>
              <a:rPr lang="en-IN" dirty="0">
                <a:solidFill>
                  <a:srgbClr val="FFFF00"/>
                </a:solidFill>
              </a:rPr>
              <a:t>Does this mean that we should reduce dose since T4 is high? </a:t>
            </a:r>
          </a:p>
          <a:p>
            <a:r>
              <a:rPr lang="en-IN" dirty="0">
                <a:solidFill>
                  <a:srgbClr val="FFFF00"/>
                </a:solidFill>
              </a:rPr>
              <a:t>Also what about the high TSH? </a:t>
            </a:r>
          </a:p>
          <a:p>
            <a:endParaRPr lang="en-IN" dirty="0">
              <a:solidFill>
                <a:srgbClr val="FFFF00"/>
              </a:solidFill>
            </a:endParaRPr>
          </a:p>
          <a:p>
            <a:r>
              <a:rPr lang="en-IN" dirty="0"/>
              <a:t>Labs often give reference ranges for adults, we should use age appropriate reference range</a:t>
            </a:r>
          </a:p>
          <a:p>
            <a:r>
              <a:rPr lang="en-IN" dirty="0"/>
              <a:t>Here age specific range for FT4 is 0.9- 2.6 ng/dL, so the FT4 is in desired range and same dose should be continued </a:t>
            </a:r>
          </a:p>
          <a:p>
            <a:r>
              <a:rPr lang="en-IN" dirty="0"/>
              <a:t>2 week sample is to ensure normal T4/ FT4; the very high TSH at baseline may take time to settle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D9AE3-4819-45D3-8C45-3A2DE1574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DECA2-91ED-4342-97F9-6B6F927D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52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7147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947530" y="116647"/>
            <a:ext cx="10515600" cy="1325563"/>
          </a:xfrm>
        </p:spPr>
        <p:txBody>
          <a:bodyPr/>
          <a:lstStyle/>
          <a:p>
            <a:pPr eaLnBrk="1" hangingPunct="1"/>
            <a:r>
              <a:rPr lang="en-IN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IN" dirty="0">
                <a:latin typeface="Arial Black" pitchFamily="34" charset="0"/>
              </a:rPr>
              <a:t>Further biochemical follow 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091EDD-D6D4-4AE5-96C5-92B5A5634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2C6CD2-4E4A-42C1-BC2F-7C271598E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53</a:t>
            </a:fld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27989-5F77-4916-B602-A0CD01BBB4FD}"/>
              </a:ext>
            </a:extLst>
          </p:cNvPr>
          <p:cNvSpPr txBox="1"/>
          <p:nvPr/>
        </p:nvSpPr>
        <p:spPr>
          <a:xfrm>
            <a:off x="745666" y="5297325"/>
            <a:ext cx="10951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rgbClr val="FFFF00"/>
                </a:solidFill>
              </a:rPr>
              <a:t>Target T4 in upper half  and TSH in lower half of normal reference range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rgbClr val="FFFF00"/>
                </a:solidFill>
              </a:rPr>
              <a:t>Use age appropriate reference ranges </a:t>
            </a:r>
          </a:p>
        </p:txBody>
      </p: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3773F43B-06B5-4EF3-A7B2-7D1581F563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301459"/>
              </p:ext>
            </p:extLst>
          </p:nvPr>
        </p:nvGraphicFramePr>
        <p:xfrm>
          <a:off x="788978" y="1371599"/>
          <a:ext cx="9925405" cy="3857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7DE2948-6DB6-4C2D-8284-C2017DF14973}"/>
              </a:ext>
            </a:extLst>
          </p:cNvPr>
          <p:cNvSpPr/>
          <p:nvPr/>
        </p:nvSpPr>
        <p:spPr>
          <a:xfrm>
            <a:off x="503892" y="4293704"/>
            <a:ext cx="10707447" cy="9413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107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E4106-0D7B-4DB9-82CF-A307527B3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Follow up after 6 months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CB2A0-D1F1-4236-BD93-DDB933E33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Growth and milestones normal</a:t>
            </a:r>
          </a:p>
          <a:p>
            <a:r>
              <a:rPr lang="en-IN" dirty="0"/>
              <a:t>On 37.5 µg/day of LT4 dose</a:t>
            </a:r>
          </a:p>
          <a:p>
            <a:r>
              <a:rPr lang="en-IN" dirty="0"/>
              <a:t>FT4: 1.8 ng/dL (Normal 1.1- 2.1)</a:t>
            </a:r>
          </a:p>
          <a:p>
            <a:r>
              <a:rPr lang="en-IN" dirty="0"/>
              <a:t>TSH : 9 mIU/L (Normal 0.5- 5.5)</a:t>
            </a:r>
          </a:p>
          <a:p>
            <a:endParaRPr lang="en-IN" dirty="0"/>
          </a:p>
          <a:p>
            <a:endParaRPr lang="en-IN" dirty="0"/>
          </a:p>
          <a:p>
            <a:r>
              <a:rPr lang="en-IN" dirty="0">
                <a:solidFill>
                  <a:srgbClr val="FFFF00"/>
                </a:solidFill>
              </a:rPr>
              <a:t>This baby has higher TSH than desired</a:t>
            </a:r>
          </a:p>
          <a:p>
            <a:r>
              <a:rPr lang="en-IN" dirty="0">
                <a:solidFill>
                  <a:srgbClr val="FFFF00"/>
                </a:solidFill>
              </a:rPr>
              <a:t>How should we approach this in follow up?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5FBE8C-A195-418B-AA28-517A502B8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80B0E3-A7E5-40A1-B61A-24F80893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54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81814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8B89B-0103-4894-8685-77D93B252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977"/>
            <a:ext cx="10515600" cy="1325563"/>
          </a:xfrm>
        </p:spPr>
        <p:txBody>
          <a:bodyPr/>
          <a:lstStyle/>
          <a:p>
            <a:r>
              <a:rPr lang="en-IN" dirty="0"/>
              <a:t>High TSH in follow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BE237-5E7C-403C-A979-7EF8933B1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17" y="1517512"/>
            <a:ext cx="11400183" cy="4704384"/>
          </a:xfrm>
        </p:spPr>
        <p:txBody>
          <a:bodyPr>
            <a:normAutofit/>
          </a:bodyPr>
          <a:lstStyle/>
          <a:p>
            <a:r>
              <a:rPr lang="en-IN" dirty="0"/>
              <a:t>Check compliance to thyroxine</a:t>
            </a:r>
          </a:p>
          <a:p>
            <a:r>
              <a:rPr lang="en-IN" dirty="0"/>
              <a:t>Enquire the technique of administration</a:t>
            </a:r>
          </a:p>
          <a:p>
            <a:r>
              <a:rPr lang="en-IN" dirty="0"/>
              <a:t>Ask for h/o co-administration of substances which can impair absorption of thyroxine</a:t>
            </a:r>
          </a:p>
          <a:p>
            <a:r>
              <a:rPr lang="en-IN" dirty="0"/>
              <a:t>High TSH in presence of high normal or high T4 </a:t>
            </a:r>
          </a:p>
          <a:p>
            <a:pPr lvl="1"/>
            <a:r>
              <a:rPr lang="en-IN" dirty="0">
                <a:solidFill>
                  <a:srgbClr val="FFC000"/>
                </a:solidFill>
              </a:rPr>
              <a:t>Sampling for T4 within 4 hours of medication</a:t>
            </a:r>
          </a:p>
          <a:p>
            <a:pPr lvl="1"/>
            <a:r>
              <a:rPr lang="en-IN" dirty="0">
                <a:solidFill>
                  <a:srgbClr val="FFC000"/>
                </a:solidFill>
              </a:rPr>
              <a:t>Chronic poor adherence followed by making up multiple doses before sampling</a:t>
            </a:r>
          </a:p>
          <a:p>
            <a:pPr lvl="1"/>
            <a:r>
              <a:rPr lang="en-IN" dirty="0">
                <a:solidFill>
                  <a:srgbClr val="FFC000"/>
                </a:solidFill>
              </a:rPr>
              <a:t>Pituitary level resistance to T4 action (try and obtain T4 and TSH levels as close to normal as possible without avoiding extreme elevation of both in this scenario)</a:t>
            </a:r>
            <a:r>
              <a:rPr lang="en-IN" sz="2800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82E32D-806E-48E7-B2CD-6228E211C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FA777-9DF8-42E4-ABB8-5A2C20572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55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4273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BE7AA-DE74-40B9-8791-AB990D246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Rechecking for permanency of 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E1618-2B99-4D14-A6A4-8929F6390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Since in case 2, cause of hypothyroidism is known to be permanent, re-checking is not needed </a:t>
            </a:r>
          </a:p>
          <a:p>
            <a:endParaRPr lang="en-IN" dirty="0"/>
          </a:p>
          <a:p>
            <a:r>
              <a:rPr lang="en-IN" dirty="0"/>
              <a:t>This is also not needed if TSH was high beyond infancy, and the thyroxine dose had to be increased </a:t>
            </a:r>
          </a:p>
          <a:p>
            <a:endParaRPr lang="en-IN" dirty="0"/>
          </a:p>
          <a:p>
            <a:r>
              <a:rPr lang="en-IN" dirty="0"/>
              <a:t>In other cases rechecking for permanency can be done at 3 years of age by stopping/reducing the dose for 4-6 weeks and rechecking T4/ FT4 and TSH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5C8B1-65F0-49A7-85F3-CEACF19D2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C7C26-8171-479E-B0DC-7385131DA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56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279989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Case 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Term male neonate, 2.9 kg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Thyroid profile on day 3</a:t>
            </a:r>
          </a:p>
          <a:p>
            <a:pPr lvl="1"/>
            <a:r>
              <a:rPr lang="en-IN" dirty="0"/>
              <a:t>TSH- 30 mIU/L (serum units) </a:t>
            </a:r>
          </a:p>
          <a:p>
            <a:pPr lvl="1"/>
            <a:r>
              <a:rPr lang="en-IN" dirty="0"/>
              <a:t>FT4- 1.46 ng/dL (Normal 1-2.6)</a:t>
            </a:r>
          </a:p>
          <a:p>
            <a:pPr lvl="1"/>
            <a:endParaRPr lang="en-IN" dirty="0"/>
          </a:p>
          <a:p>
            <a:pPr marL="457200" lvl="1" indent="0">
              <a:buNone/>
            </a:pPr>
            <a:endParaRPr lang="en-IN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N" b="1" dirty="0">
                <a:solidFill>
                  <a:srgbClr val="FFFF00"/>
                </a:solidFill>
              </a:rPr>
              <a:t>What should be the next course of action? </a:t>
            </a:r>
          </a:p>
          <a:p>
            <a:pPr marL="0" indent="0">
              <a:buNone/>
            </a:pPr>
            <a:endParaRPr lang="en-IN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IN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IN" b="1" dirty="0">
              <a:solidFill>
                <a:srgbClr val="FFFF00"/>
              </a:solidFill>
            </a:endParaRPr>
          </a:p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5528D-5426-4FCC-8FE5-1D6054D5F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F15B2A-5937-440B-B67E-A83517DCA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57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7937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459B6-0F24-4F16-B411-A3D4A6DA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71" y="224093"/>
            <a:ext cx="10515600" cy="1325563"/>
          </a:xfrm>
        </p:spPr>
        <p:txBody>
          <a:bodyPr/>
          <a:lstStyle/>
          <a:p>
            <a:r>
              <a:rPr lang="en-IN" dirty="0"/>
              <a:t>Interpretation of screening results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7C768B-D942-44D6-9624-07084FF82917}"/>
              </a:ext>
            </a:extLst>
          </p:cNvPr>
          <p:cNvSpPr txBox="1"/>
          <p:nvPr/>
        </p:nvSpPr>
        <p:spPr>
          <a:xfrm>
            <a:off x="3691536" y="1492383"/>
            <a:ext cx="35423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Heel prick OR cord blood TSH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393B27-DB89-4DEA-8D9D-0F7DC35DA3B6}"/>
              </a:ext>
            </a:extLst>
          </p:cNvPr>
          <p:cNvSpPr txBox="1"/>
          <p:nvPr/>
        </p:nvSpPr>
        <p:spPr>
          <a:xfrm>
            <a:off x="3827280" y="2500813"/>
            <a:ext cx="3223755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Recall if TSH </a:t>
            </a:r>
            <a:r>
              <a:rPr lang="en-IN" sz="2800" dirty="0">
                <a:solidFill>
                  <a:srgbClr val="FF0000"/>
                </a:solidFill>
              </a:rPr>
              <a:t>≥ 20 </a:t>
            </a:r>
          </a:p>
          <a:p>
            <a:r>
              <a:rPr lang="en-IN" dirty="0"/>
              <a:t>(≥34 for samples taken between 24- 48 hrs) 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7B302BC-0D61-4F88-A0AA-3467526CBB59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5462728" y="1861715"/>
            <a:ext cx="1" cy="6479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5554531-8DE4-49BD-8FA8-C7A7EF28A902}"/>
              </a:ext>
            </a:extLst>
          </p:cNvPr>
          <p:cNvSpPr txBox="1"/>
          <p:nvPr/>
        </p:nvSpPr>
        <p:spPr>
          <a:xfrm>
            <a:off x="8085182" y="3278678"/>
            <a:ext cx="14285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dirty="0"/>
              <a:t>TSH 20- 40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E3E4BF-8E57-48AA-AC0B-0F40314A7B74}"/>
              </a:ext>
            </a:extLst>
          </p:cNvPr>
          <p:cNvSpPr txBox="1"/>
          <p:nvPr/>
        </p:nvSpPr>
        <p:spPr>
          <a:xfrm>
            <a:off x="1863227" y="5755871"/>
            <a:ext cx="816203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dirty="0"/>
              <a:t>Physical examination and confirmatory venous sample for T4 and TSH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5932E6-3BD0-4843-AC07-D3C13C2A59C2}"/>
              </a:ext>
            </a:extLst>
          </p:cNvPr>
          <p:cNvSpPr txBox="1"/>
          <p:nvPr/>
        </p:nvSpPr>
        <p:spPr>
          <a:xfrm>
            <a:off x="8098245" y="3952845"/>
            <a:ext cx="38934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Repeat screening in 2</a:t>
            </a:r>
            <a:r>
              <a:rPr lang="en-IN" baseline="30000" dirty="0"/>
              <a:t>nd</a:t>
            </a:r>
            <a:r>
              <a:rPr lang="en-IN" dirty="0"/>
              <a:t> week of life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D3D3F8-854F-4FBB-9813-67C2AFB99274}"/>
              </a:ext>
            </a:extLst>
          </p:cNvPr>
          <p:cNvSpPr txBox="1"/>
          <p:nvPr/>
        </p:nvSpPr>
        <p:spPr>
          <a:xfrm>
            <a:off x="8085182" y="4640227"/>
            <a:ext cx="320257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TSH &gt;20 for &lt;2 week age OR</a:t>
            </a:r>
          </a:p>
          <a:p>
            <a:r>
              <a:rPr lang="en-IN" dirty="0"/>
              <a:t>TSH &gt;10 for &gt;2 week age 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A304052E-87B1-43C1-B7A9-CF892BFF0A44}"/>
              </a:ext>
            </a:extLst>
          </p:cNvPr>
          <p:cNvCxnSpPr>
            <a:cxnSpLocks/>
            <a:stCxn id="7" idx="3"/>
            <a:endCxn id="14" idx="0"/>
          </p:cNvCxnSpPr>
          <p:nvPr/>
        </p:nvCxnSpPr>
        <p:spPr>
          <a:xfrm>
            <a:off x="7051035" y="3039422"/>
            <a:ext cx="1748445" cy="239256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BACC0CF-CE0A-431E-BE31-22CF0E027C9A}"/>
              </a:ext>
            </a:extLst>
          </p:cNvPr>
          <p:cNvCxnSpPr>
            <a:cxnSpLocks/>
          </p:cNvCxnSpPr>
          <p:nvPr/>
        </p:nvCxnSpPr>
        <p:spPr>
          <a:xfrm>
            <a:off x="8690531" y="3618411"/>
            <a:ext cx="0" cy="3605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5A96091-2B29-4169-84FC-962DE794661F}"/>
              </a:ext>
            </a:extLst>
          </p:cNvPr>
          <p:cNvCxnSpPr/>
          <p:nvPr/>
        </p:nvCxnSpPr>
        <p:spPr>
          <a:xfrm>
            <a:off x="8628634" y="4322177"/>
            <a:ext cx="0" cy="3048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C974DC6-D282-40C9-809A-30EFB3F07FF2}"/>
              </a:ext>
            </a:extLst>
          </p:cNvPr>
          <p:cNvCxnSpPr>
            <a:cxnSpLocks/>
          </p:cNvCxnSpPr>
          <p:nvPr/>
        </p:nvCxnSpPr>
        <p:spPr>
          <a:xfrm>
            <a:off x="8612153" y="5286558"/>
            <a:ext cx="0" cy="4781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99A9CC6-6874-4CD9-B293-4E1831D054DB}"/>
              </a:ext>
            </a:extLst>
          </p:cNvPr>
          <p:cNvSpPr txBox="1"/>
          <p:nvPr/>
        </p:nvSpPr>
        <p:spPr>
          <a:xfrm>
            <a:off x="5535022" y="4640227"/>
            <a:ext cx="199285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dirty="0"/>
              <a:t>Repeat screening</a:t>
            </a:r>
          </a:p>
          <a:p>
            <a:r>
              <a:rPr lang="en-IN" dirty="0"/>
              <a:t>Not feasible  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187E6F9-EEC3-44A8-8E69-C59F33CA34EF}"/>
              </a:ext>
            </a:extLst>
          </p:cNvPr>
          <p:cNvCxnSpPr>
            <a:cxnSpLocks/>
          </p:cNvCxnSpPr>
          <p:nvPr/>
        </p:nvCxnSpPr>
        <p:spPr>
          <a:xfrm>
            <a:off x="6421119" y="5286558"/>
            <a:ext cx="0" cy="5178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5BC20DF9-A496-4992-80D1-6B66E836F0EC}"/>
              </a:ext>
            </a:extLst>
          </p:cNvPr>
          <p:cNvCxnSpPr>
            <a:cxnSpLocks/>
            <a:stCxn id="16" idx="1"/>
          </p:cNvCxnSpPr>
          <p:nvPr/>
        </p:nvCxnSpPr>
        <p:spPr>
          <a:xfrm rot="10800000" flipV="1">
            <a:off x="6434183" y="4137511"/>
            <a:ext cx="1664062" cy="489500"/>
          </a:xfrm>
          <a:prstGeom prst="bentConnector3">
            <a:avLst>
              <a:gd name="adj1" fmla="val 99455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36155-73AE-43ED-8A3D-D1F65AAF4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BEFF55-380E-4BCD-A77C-3C22CB69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58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2123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4" grpId="0" animBg="1"/>
      <p:bldP spid="15" grpId="0" animBg="1"/>
      <p:bldP spid="16" grpId="0" animBg="1"/>
      <p:bldP spid="17" grpId="0" animBg="1"/>
      <p:bldP spid="2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E6695-4D32-4187-9075-D65798A6C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Follow up: case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EE411-43FE-47EC-9AA2-DEE358711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Repeat venous sample on day  14 </a:t>
            </a:r>
          </a:p>
          <a:p>
            <a:pPr marL="0" indent="0">
              <a:buNone/>
            </a:pPr>
            <a:r>
              <a:rPr lang="en-IN" dirty="0"/>
              <a:t>(since repeat screen was not feasible at the center) </a:t>
            </a:r>
          </a:p>
          <a:p>
            <a:pPr marL="0" indent="0">
              <a:buNone/>
            </a:pPr>
            <a:endParaRPr lang="en-IN" dirty="0"/>
          </a:p>
          <a:p>
            <a:pPr lvl="1"/>
            <a:r>
              <a:rPr lang="en-IN" sz="3200" dirty="0"/>
              <a:t>TSH- 18 mIU/L</a:t>
            </a:r>
          </a:p>
          <a:p>
            <a:pPr lvl="1"/>
            <a:r>
              <a:rPr lang="en-IN" sz="3200" dirty="0"/>
              <a:t>FT4- 1.6 ng/dL </a:t>
            </a:r>
          </a:p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1C106-5A22-4CDE-900F-E3C4EA3F7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064EC-C6AB-4641-84BB-1EE0074D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59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53005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19215-1FAA-4D92-AA58-31688A5C8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A1AC4-3DE5-4EB5-AA7C-AB9D4EA56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100"/>
            <a:ext cx="10515600" cy="5084223"/>
          </a:xfrm>
        </p:spPr>
        <p:txBody>
          <a:bodyPr/>
          <a:lstStyle/>
          <a:p>
            <a:r>
              <a:rPr lang="en-IN" dirty="0"/>
              <a:t>Congenital hypothyroidism (CH) is the commonest cause of preventable intellectual disability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Less than 5% babies are symptomatic at birth and only up to 10% may show symptoms in the first month of life 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Near-normal outcomes can be seen if CH is diagnosed and treated before 2 weeks of age, whereas delay in treatment causes permanent neurologic damage 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2C848-F41E-4F4D-A345-6AB548806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8B265-4723-4149-8557-B5464B312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3540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697" y="99311"/>
            <a:ext cx="11001103" cy="1325563"/>
          </a:xfrm>
        </p:spPr>
        <p:txBody>
          <a:bodyPr/>
          <a:lstStyle/>
          <a:p>
            <a:r>
              <a:rPr lang="en-IN" dirty="0"/>
              <a:t>Case 3: Borderline high TSH, normal T4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/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9775" y="1124744"/>
            <a:ext cx="3275181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/>
              <a:t>Possibilities: </a:t>
            </a:r>
          </a:p>
          <a:p>
            <a:r>
              <a:rPr lang="en-IN" dirty="0"/>
              <a:t>Transient /permanent CH</a:t>
            </a:r>
          </a:p>
          <a:p>
            <a:r>
              <a:rPr lang="en-IN" dirty="0"/>
              <a:t>Delayed maturation of HP axis</a:t>
            </a:r>
          </a:p>
          <a:p>
            <a:r>
              <a:rPr lang="en-IN" dirty="0"/>
              <a:t>Thyroid hormone resistance</a:t>
            </a:r>
          </a:p>
          <a:p>
            <a:r>
              <a:rPr lang="en-IN" dirty="0"/>
              <a:t>Down syndrome</a:t>
            </a:r>
          </a:p>
          <a:p>
            <a:r>
              <a:rPr lang="en-IN" dirty="0"/>
              <a:t>Pseudohypoparathyroidism</a:t>
            </a:r>
          </a:p>
        </p:txBody>
      </p:sp>
      <p:sp>
        <p:nvSpPr>
          <p:cNvPr id="5" name="Down Arrow 4"/>
          <p:cNvSpPr/>
          <p:nvPr/>
        </p:nvSpPr>
        <p:spPr>
          <a:xfrm>
            <a:off x="5447928" y="2852936"/>
            <a:ext cx="432048" cy="576064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3828931" y="3419708"/>
            <a:ext cx="341919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Recheck TSH, T4 after 2 weeks </a:t>
            </a:r>
          </a:p>
        </p:txBody>
      </p:sp>
      <p:sp>
        <p:nvSpPr>
          <p:cNvPr id="8" name="Down Arrow 7"/>
          <p:cNvSpPr/>
          <p:nvPr/>
        </p:nvSpPr>
        <p:spPr>
          <a:xfrm rot="3592324">
            <a:off x="3143672" y="3645024"/>
            <a:ext cx="432048" cy="576064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Down Arrow 9"/>
          <p:cNvSpPr/>
          <p:nvPr/>
        </p:nvSpPr>
        <p:spPr>
          <a:xfrm rot="17853626">
            <a:off x="7387402" y="3645024"/>
            <a:ext cx="432048" cy="576064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1919536" y="4293096"/>
            <a:ext cx="27363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Normal - no treatment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88088" y="4293096"/>
            <a:ext cx="385079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Persistent borderline TSH &gt; 10 beyond 3 weeks with normal T4 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8150778" y="5229922"/>
            <a:ext cx="446812" cy="412608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6919985" y="5657671"/>
            <a:ext cx="407408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dirty="0"/>
              <a:t>Start treatment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Trial off therapy at 3 yr.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DA399D7-88EE-4BB0-9215-9356E18ACAC6}"/>
              </a:ext>
            </a:extLst>
          </p:cNvPr>
          <p:cNvSpPr/>
          <p:nvPr/>
        </p:nvSpPr>
        <p:spPr>
          <a:xfrm>
            <a:off x="675861" y="4860467"/>
            <a:ext cx="5947530" cy="12520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Treatment is justified at first instance for isolated high TSH, if follow up is questionable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Low T4 with borderline high TSH should be treated 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041D694-9754-400A-8240-E5F899E89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0792" y="6449756"/>
            <a:ext cx="4739147" cy="408244"/>
          </a:xfrm>
        </p:spPr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590056-3149-4F8F-8792-D4250ABE4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60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055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8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Case 3: Follow up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74" y="1502919"/>
            <a:ext cx="10515600" cy="3852161"/>
          </a:xfrm>
        </p:spPr>
        <p:txBody>
          <a:bodyPr/>
          <a:lstStyle/>
          <a:p>
            <a:r>
              <a:rPr lang="en-IN" dirty="0"/>
              <a:t>TSH repeated after 2 weeks</a:t>
            </a:r>
          </a:p>
          <a:p>
            <a:r>
              <a:rPr lang="en-IN" dirty="0"/>
              <a:t>TSH- 7 mIU/L , normal T4 </a:t>
            </a:r>
          </a:p>
          <a:p>
            <a:r>
              <a:rPr lang="en-IN" dirty="0">
                <a:solidFill>
                  <a:srgbClr val="FFFF00"/>
                </a:solidFill>
              </a:rPr>
              <a:t>Is it normal ? </a:t>
            </a:r>
          </a:p>
          <a:p>
            <a:r>
              <a:rPr lang="en-IN" dirty="0"/>
              <a:t>TSH concentrations are slightly higher in first 2-3 months of life  (up to 9.1 </a:t>
            </a:r>
            <a:r>
              <a:rPr lang="en-IN" dirty="0" err="1"/>
              <a:t>mIU</a:t>
            </a:r>
            <a:r>
              <a:rPr lang="en-IN" dirty="0"/>
              <a:t>/L ) - </a:t>
            </a:r>
            <a:r>
              <a:rPr lang="en-IN" sz="1600" dirty="0" err="1">
                <a:solidFill>
                  <a:srgbClr val="FFC000"/>
                </a:solidFill>
              </a:rPr>
              <a:t>Pediatrics</a:t>
            </a:r>
            <a:r>
              <a:rPr lang="en-IN" sz="1600" dirty="0">
                <a:solidFill>
                  <a:srgbClr val="FFC000"/>
                </a:solidFill>
              </a:rPr>
              <a:t>. 2006;117:2290–303</a:t>
            </a:r>
          </a:p>
          <a:p>
            <a:r>
              <a:rPr lang="en-IN" dirty="0"/>
              <a:t>Also decline in serial values is evident in this case (30  18    7)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D2F7EB-BAA4-43D3-B777-F44D21A07835}"/>
              </a:ext>
            </a:extLst>
          </p:cNvPr>
          <p:cNvSpPr txBox="1"/>
          <p:nvPr/>
        </p:nvSpPr>
        <p:spPr>
          <a:xfrm>
            <a:off x="375684" y="4473270"/>
            <a:ext cx="11440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rgbClr val="FFFF00"/>
                </a:solidFill>
              </a:rPr>
              <a:t>Rare infants with borderline high TSH (10-20) and normal T4 can have permanent CH, hence individualized approach may be needed </a:t>
            </a:r>
          </a:p>
          <a:p>
            <a:endParaRPr lang="en-IN" sz="2400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rgbClr val="FFFF00"/>
                </a:solidFill>
              </a:rPr>
              <a:t>Thyroid imaging and pediatric endocrine consultation are valuable in such cases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35AB26E-3254-42E8-B14F-1CF467882EB3}"/>
              </a:ext>
            </a:extLst>
          </p:cNvPr>
          <p:cNvCxnSpPr>
            <a:cxnSpLocks/>
          </p:cNvCxnSpPr>
          <p:nvPr/>
        </p:nvCxnSpPr>
        <p:spPr>
          <a:xfrm>
            <a:off x="9516139" y="4171305"/>
            <a:ext cx="25518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89F165-3ED4-4AC9-9C37-55B75D39E980}"/>
              </a:ext>
            </a:extLst>
          </p:cNvPr>
          <p:cNvCxnSpPr>
            <a:cxnSpLocks/>
          </p:cNvCxnSpPr>
          <p:nvPr/>
        </p:nvCxnSpPr>
        <p:spPr>
          <a:xfrm>
            <a:off x="10152776" y="4103762"/>
            <a:ext cx="25518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B2F654-59BD-4DCF-815B-FFC6417C5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9952A-ED22-478C-BD68-5EE8655E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61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6912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Case 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Laboratory results of thyroid function tests in a 7 day old  preterm neonate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Total T4 - 4 µg/dl (Normal 6-15.9)</a:t>
            </a:r>
          </a:p>
          <a:p>
            <a:r>
              <a:rPr lang="en-US" sz="3200" dirty="0"/>
              <a:t>TSH - 2.5 </a:t>
            </a:r>
            <a:r>
              <a:rPr lang="en-US" sz="3200" dirty="0" err="1"/>
              <a:t>mIU</a:t>
            </a:r>
            <a:r>
              <a:rPr lang="en-US" sz="3200" dirty="0"/>
              <a:t>/L (Normal 0.9-9.1)</a:t>
            </a:r>
          </a:p>
          <a:p>
            <a:pPr marL="0" indent="0">
              <a:buNone/>
            </a:pPr>
            <a:endParaRPr lang="en-US" sz="3200" dirty="0"/>
          </a:p>
          <a:p>
            <a:endParaRPr lang="en-IN" sz="3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05567-79A2-40EA-B8B3-57351CD90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AB902-CB2F-42BD-B40D-037B458A8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62</a:t>
            </a:fld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4C3D0-9DDF-4E57-8A99-259C1FFA9887}"/>
              </a:ext>
            </a:extLst>
          </p:cNvPr>
          <p:cNvSpPr txBox="1"/>
          <p:nvPr/>
        </p:nvSpPr>
        <p:spPr>
          <a:xfrm>
            <a:off x="1013791" y="5068957"/>
            <a:ext cx="9919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solidFill>
                  <a:srgbClr val="FFFF00"/>
                </a:solidFill>
              </a:rPr>
              <a:t>What is the differential diagnosis of low T4 and normal TSH ?</a:t>
            </a:r>
          </a:p>
        </p:txBody>
      </p:sp>
    </p:spTree>
    <p:extLst>
      <p:ext uri="{BB962C8B-B14F-4D97-AF65-F5344CB8AC3E}">
        <p14:creationId xmlns:p14="http://schemas.microsoft.com/office/powerpoint/2010/main" val="80013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404" y="200025"/>
            <a:ext cx="9875520" cy="1356360"/>
          </a:xfrm>
        </p:spPr>
        <p:txBody>
          <a:bodyPr/>
          <a:lstStyle/>
          <a:p>
            <a:r>
              <a:rPr lang="en-IN" dirty="0"/>
              <a:t>Differential diagnosis of low T4 and normal TSH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703" y="1698773"/>
            <a:ext cx="11299371" cy="47175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IN" dirty="0"/>
              <a:t>Hypothyroxinemia of prematurity</a:t>
            </a:r>
          </a:p>
          <a:p>
            <a:pPr>
              <a:lnSpc>
                <a:spcPct val="150000"/>
              </a:lnSpc>
            </a:pPr>
            <a:r>
              <a:rPr lang="en-IN" dirty="0"/>
              <a:t>Sick euthyroid syndrome</a:t>
            </a:r>
          </a:p>
          <a:p>
            <a:pPr>
              <a:lnSpc>
                <a:spcPct val="150000"/>
              </a:lnSpc>
            </a:pPr>
            <a:r>
              <a:rPr lang="en-IN" dirty="0"/>
              <a:t>TBG deficiency</a:t>
            </a:r>
          </a:p>
          <a:p>
            <a:pPr>
              <a:lnSpc>
                <a:spcPct val="150000"/>
              </a:lnSpc>
            </a:pPr>
            <a:r>
              <a:rPr lang="en-IN" dirty="0"/>
              <a:t>Primary CH with delayed rise of TSH (mostly in preterm or SGA babies)</a:t>
            </a:r>
          </a:p>
          <a:p>
            <a:pPr>
              <a:lnSpc>
                <a:spcPct val="150000"/>
              </a:lnSpc>
            </a:pPr>
            <a:r>
              <a:rPr lang="en-IN" dirty="0"/>
              <a:t>Central hypothyroidism</a:t>
            </a:r>
          </a:p>
          <a:p>
            <a:pPr lvl="1">
              <a:lnSpc>
                <a:spcPct val="150000"/>
              </a:lnSpc>
            </a:pPr>
            <a:r>
              <a:rPr lang="en-IN" sz="2800" dirty="0">
                <a:solidFill>
                  <a:srgbClr val="FFFF00"/>
                </a:solidFill>
              </a:rPr>
              <a:t>Look for micropenis, midline defects, conjugated jaundice, nystagmus, hypoglycemia, polyuria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E1CFB-278E-4C6C-9731-344897427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72715-679A-4EA4-88FF-127B27D2A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63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087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217" y="146463"/>
            <a:ext cx="11065565" cy="1325563"/>
          </a:xfrm>
        </p:spPr>
        <p:txBody>
          <a:bodyPr>
            <a:normAutofit/>
          </a:bodyPr>
          <a:lstStyle/>
          <a:p>
            <a:r>
              <a:rPr lang="en-IN" sz="4000" dirty="0"/>
              <a:t>Approach to isolated low T4 and normal TSH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077" y="1567207"/>
            <a:ext cx="11730446" cy="484949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IN" sz="2400" dirty="0" err="1"/>
              <a:t>Hypothyroxinemia</a:t>
            </a:r>
            <a:r>
              <a:rPr lang="en-IN" sz="2400" dirty="0"/>
              <a:t> of prematurity and sick euthyroid syndrome usually evident clinically</a:t>
            </a:r>
          </a:p>
          <a:p>
            <a:pPr>
              <a:lnSpc>
                <a:spcPct val="100000"/>
              </a:lnSpc>
            </a:pPr>
            <a:r>
              <a:rPr lang="en-IN" sz="2400" dirty="0"/>
              <a:t>Document FT4, TBG levels to rule out TBG deficiency </a:t>
            </a:r>
          </a:p>
          <a:p>
            <a:pPr>
              <a:lnSpc>
                <a:spcPct val="100000"/>
              </a:lnSpc>
            </a:pPr>
            <a:r>
              <a:rPr lang="en-IN" sz="2400" dirty="0"/>
              <a:t>Further evaluation and treatment if clinically consistent with central hypothyroidism (diagnosis and treatment of other ant pituitary hormone deficiencies important)</a:t>
            </a:r>
          </a:p>
          <a:p>
            <a:pPr>
              <a:lnSpc>
                <a:spcPct val="100000"/>
              </a:lnSpc>
            </a:pPr>
            <a:r>
              <a:rPr lang="en-IN" sz="2400" dirty="0"/>
              <a:t>Monitor T4 after 2-4 weeks if isolated low T4 – treat if </a:t>
            </a:r>
          </a:p>
          <a:p>
            <a:pPr lvl="1">
              <a:lnSpc>
                <a:spcPct val="100000"/>
              </a:lnSpc>
            </a:pPr>
            <a:r>
              <a:rPr lang="en-IN" sz="2000" dirty="0">
                <a:solidFill>
                  <a:srgbClr val="FFFF00"/>
                </a:solidFill>
              </a:rPr>
              <a:t>Delayed rise of TSH &gt; 10</a:t>
            </a:r>
          </a:p>
          <a:p>
            <a:pPr lvl="1">
              <a:lnSpc>
                <a:spcPct val="100000"/>
              </a:lnSpc>
            </a:pPr>
            <a:r>
              <a:rPr lang="en-IN" sz="2000" dirty="0">
                <a:solidFill>
                  <a:srgbClr val="FFFF00"/>
                </a:solidFill>
              </a:rPr>
              <a:t>Persistently low T4 </a:t>
            </a:r>
          </a:p>
          <a:p>
            <a:pPr lvl="1">
              <a:lnSpc>
                <a:spcPct val="100000"/>
              </a:lnSpc>
            </a:pPr>
            <a:r>
              <a:rPr lang="en-IN" sz="2000" dirty="0"/>
              <a:t>Recheck for permanency of CH at 3 year of age in such cases</a:t>
            </a:r>
          </a:p>
          <a:p>
            <a:pPr>
              <a:lnSpc>
                <a:spcPct val="100000"/>
              </a:lnSpc>
            </a:pPr>
            <a:r>
              <a:rPr lang="en-IN" sz="2400" dirty="0"/>
              <a:t>No benefit of treating hypothyroxinaemia of prematurity</a:t>
            </a:r>
          </a:p>
          <a:p>
            <a:pPr>
              <a:lnSpc>
                <a:spcPct val="100000"/>
              </a:lnSpc>
            </a:pPr>
            <a:endParaRPr lang="en-IN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20570-1EA7-4236-AC71-0855AD90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3AE80-1B77-4249-B7F1-58FC88122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64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8091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ECD8B-C1AD-4224-A196-EE54C4C29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Case 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48B58-604A-4542-A519-C46D565A4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Full term, 2.7 kg, male newborn with Down syndrome</a:t>
            </a:r>
          </a:p>
          <a:p>
            <a:r>
              <a:rPr lang="en-IN" dirty="0"/>
              <a:t>Cord blood TSH is 15 mIU/L  </a:t>
            </a:r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According to ISPAE guidelines this is normal</a:t>
            </a:r>
          </a:p>
          <a:p>
            <a:r>
              <a:rPr lang="en-IN" b="1" dirty="0">
                <a:solidFill>
                  <a:srgbClr val="FFFF00"/>
                </a:solidFill>
              </a:rPr>
              <a:t>What should be the next course of action?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13270-4CF5-4866-B973-5FC474EA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CE431-37EA-43CA-A0B6-921F18D12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65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795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D6E3D-E213-48ED-AA5F-47366F03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Second screening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FFFF5-14EC-406F-A6B8-C1CD4F1B9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N" dirty="0"/>
              <a:t>Preterm </a:t>
            </a:r>
          </a:p>
          <a:p>
            <a:pPr>
              <a:lnSpc>
                <a:spcPct val="150000"/>
              </a:lnSpc>
            </a:pPr>
            <a:r>
              <a:rPr lang="en-IN" dirty="0"/>
              <a:t>Low birth weight </a:t>
            </a:r>
          </a:p>
          <a:p>
            <a:pPr>
              <a:lnSpc>
                <a:spcPct val="150000"/>
              </a:lnSpc>
            </a:pPr>
            <a:r>
              <a:rPr lang="en-IN" dirty="0"/>
              <a:t>Sick babies admitted to NICU</a:t>
            </a:r>
          </a:p>
          <a:p>
            <a:pPr>
              <a:lnSpc>
                <a:spcPct val="150000"/>
              </a:lnSpc>
            </a:pPr>
            <a:r>
              <a:rPr lang="en-IN" dirty="0"/>
              <a:t>Multiple birth (especially monozygotic twins)</a:t>
            </a:r>
          </a:p>
          <a:p>
            <a:pPr>
              <a:lnSpc>
                <a:spcPct val="150000"/>
              </a:lnSpc>
            </a:pPr>
            <a:r>
              <a:rPr lang="en-IN" dirty="0"/>
              <a:t>First screen taken after transfusion/ exchange transfusion</a:t>
            </a:r>
          </a:p>
          <a:p>
            <a:pPr>
              <a:lnSpc>
                <a:spcPct val="150000"/>
              </a:lnSpc>
            </a:pPr>
            <a:r>
              <a:rPr lang="en-IN" dirty="0"/>
              <a:t>Down syndrome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93FE4-38B2-42DA-B610-40070B071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FBC5A-8B57-418C-8D0F-95AFB7F09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66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263804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663A0-40E5-411A-883E-1642723F5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Case 4 follow 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50F6F-875C-4019-8094-31794616C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Repeat screening done at 2 weeks </a:t>
            </a:r>
          </a:p>
          <a:p>
            <a:r>
              <a:rPr lang="en-IN" dirty="0"/>
              <a:t>TSH - 36 mIU/L (serum units) </a:t>
            </a:r>
          </a:p>
          <a:p>
            <a:endParaRPr lang="en-IN" dirty="0"/>
          </a:p>
          <a:p>
            <a:r>
              <a:rPr lang="en-IN" dirty="0"/>
              <a:t>Confirmatory sample – TSH - 28.5 mIU/L,  FT4 - 1.54 ng/dL</a:t>
            </a:r>
          </a:p>
          <a:p>
            <a:r>
              <a:rPr lang="en-IN" dirty="0"/>
              <a:t>Tc Scan – Normal uptake of thyroid gland seen in the neck </a:t>
            </a:r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Started on treatment with thyroxine</a:t>
            </a:r>
          </a:p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E70DE-397B-4183-A127-8563E50F6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64305-F32F-405B-ACB2-7F2E42B9E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67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211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01EC7-F218-4FCB-A6D3-D5244AC9B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21" y="126586"/>
            <a:ext cx="11598965" cy="1325563"/>
          </a:xfrm>
        </p:spPr>
        <p:txBody>
          <a:bodyPr>
            <a:normAutofit/>
          </a:bodyPr>
          <a:lstStyle/>
          <a:p>
            <a:r>
              <a:rPr lang="en-IN" sz="4000" dirty="0"/>
              <a:t>Subclinical hypothyroidism in Down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37DB6-4BC7-46B1-80DA-F7027DAF5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446" y="1825625"/>
            <a:ext cx="11891554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IN" dirty="0"/>
              <a:t>Incidence of CH detected higher in Down syndrome</a:t>
            </a:r>
          </a:p>
          <a:p>
            <a:pPr>
              <a:lnSpc>
                <a:spcPct val="100000"/>
              </a:lnSpc>
            </a:pPr>
            <a:r>
              <a:rPr lang="en-IN" dirty="0"/>
              <a:t>Combination of high TSH and normal T4 is common (7-40%)</a:t>
            </a:r>
          </a:p>
          <a:p>
            <a:pPr>
              <a:lnSpc>
                <a:spcPct val="100000"/>
              </a:lnSpc>
            </a:pPr>
            <a:r>
              <a:rPr lang="en-IN" dirty="0"/>
              <a:t>A second screen between 2-4 weeks is indicated </a:t>
            </a:r>
          </a:p>
          <a:p>
            <a:pPr>
              <a:lnSpc>
                <a:spcPct val="100000"/>
              </a:lnSpc>
            </a:pPr>
            <a:r>
              <a:rPr lang="en-IN" dirty="0"/>
              <a:t>Guidelines for treatment are not different compared to children without Down syndrome </a:t>
            </a:r>
          </a:p>
          <a:p>
            <a:pPr>
              <a:lnSpc>
                <a:spcPct val="100000"/>
              </a:lnSpc>
            </a:pPr>
            <a:r>
              <a:rPr lang="en-IN" dirty="0"/>
              <a:t>Persistent mild elevation of TSH between 6-10 is often treated in Down syndrome, however no clearcut consensus exists on this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D0F2CE-0240-4E8F-BBD6-B1A1926EB91B}"/>
              </a:ext>
            </a:extLst>
          </p:cNvPr>
          <p:cNvSpPr txBox="1"/>
          <p:nvPr/>
        </p:nvSpPr>
        <p:spPr>
          <a:xfrm>
            <a:off x="448430" y="5853368"/>
            <a:ext cx="4801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>
                <a:solidFill>
                  <a:srgbClr val="FFC000"/>
                </a:solidFill>
              </a:rPr>
              <a:t>Kariyawasam et al, Horm Res Pediatr 2015;83(2):126-31	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9C8A0-DB13-47C6-89D1-84B03B496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E780E7-4FC3-4766-8BE6-EBCDA5DE1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68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4969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Case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6 month, female infant, second of  a twin</a:t>
            </a:r>
          </a:p>
          <a:p>
            <a:r>
              <a:rPr lang="en-IN" dirty="0"/>
              <a:t>Normal initial screening</a:t>
            </a:r>
          </a:p>
          <a:p>
            <a:r>
              <a:rPr lang="en-IN" dirty="0"/>
              <a:t>Delayed milestones</a:t>
            </a:r>
          </a:p>
          <a:p>
            <a:r>
              <a:rPr lang="en-IN" dirty="0"/>
              <a:t>TSH &gt; 60 mIU/L</a:t>
            </a:r>
          </a:p>
          <a:p>
            <a:r>
              <a:rPr lang="en-IN" dirty="0"/>
              <a:t>T4 low</a:t>
            </a:r>
          </a:p>
        </p:txBody>
      </p:sp>
      <p:pic>
        <p:nvPicPr>
          <p:cNvPr id="4098" name="Picture 2" descr="E:\Ganesh -SGPGI Clin. photo\DSC00358.JPG"/>
          <p:cNvPicPr>
            <a:picLocks noChangeAspect="1" noChangeArrowheads="1"/>
          </p:cNvPicPr>
          <p:nvPr/>
        </p:nvPicPr>
        <p:blipFill>
          <a:blip r:embed="rId2" cstate="print"/>
          <a:srcRect l="1274" t="12201" r="9248" b="13381"/>
          <a:stretch>
            <a:fillRect/>
          </a:stretch>
        </p:blipFill>
        <p:spPr bwMode="auto">
          <a:xfrm>
            <a:off x="7055400" y="2583712"/>
            <a:ext cx="3433089" cy="21414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76129" y="5100394"/>
            <a:ext cx="9111790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>
                <a:solidFill>
                  <a:srgbClr val="FFFF00"/>
                </a:solidFill>
              </a:rPr>
              <a:t> Normal initial screen does not rule out congenital hypothyroidism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>
                <a:solidFill>
                  <a:srgbClr val="FFFF00"/>
                </a:solidFill>
              </a:rPr>
              <a:t> Repeat thyroid profile if clinically suspected hypothyroidism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86F36-84A1-4E81-B36E-5C70D23B8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BAC1D-1438-4DB3-9A5D-7B9E39014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69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6368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61257" y="371517"/>
            <a:ext cx="11090365" cy="1143000"/>
          </a:xfrm>
        </p:spPr>
        <p:txBody>
          <a:bodyPr>
            <a:normAutofit fontScale="90000"/>
          </a:bodyPr>
          <a:lstStyle/>
          <a:p>
            <a:r>
              <a:rPr lang="en-IN" sz="4000" b="1" dirty="0"/>
              <a:t>Inverse relationship between age at clinical diagnosis of CH and IQ outcome </a:t>
            </a: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 cstate="print"/>
          <a:srcRect t="32127"/>
          <a:stretch>
            <a:fillRect/>
          </a:stretch>
        </p:blipFill>
        <p:spPr bwMode="auto">
          <a:xfrm>
            <a:off x="1642850" y="1832938"/>
            <a:ext cx="8280400" cy="3687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590053" y="5673395"/>
            <a:ext cx="92876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FFC000"/>
                </a:solidFill>
              </a:rPr>
              <a:t>Klein AH, Meitzer S, Kenny FM. </a:t>
            </a:r>
            <a:r>
              <a:rPr lang="en-IN" sz="1600" dirty="0">
                <a:solidFill>
                  <a:srgbClr val="FFC000"/>
                </a:solidFill>
              </a:rPr>
              <a:t>J Pediatr 1972; 81: 912-5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789A71BA-FB33-4506-B367-1B26FE149E4E}"/>
              </a:ext>
            </a:extLst>
          </p:cNvPr>
          <p:cNvSpPr/>
          <p:nvPr/>
        </p:nvSpPr>
        <p:spPr>
          <a:xfrm>
            <a:off x="4950823" y="2834640"/>
            <a:ext cx="914400" cy="220762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ED93D4-C08D-48EA-B920-03B96CA67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6BDAAC-F1CF-4517-9E8E-99DDB4C9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5883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209B0-AC89-4A46-BF89-2DCD801B6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Symptoms of 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EA636-D1E3-483E-9A5B-52D6FBBE3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62870" cy="4351338"/>
          </a:xfrm>
        </p:spPr>
        <p:txBody>
          <a:bodyPr/>
          <a:lstStyle/>
          <a:p>
            <a:r>
              <a:rPr lang="en-IN" dirty="0"/>
              <a:t>Prolonged neonatal jaundice</a:t>
            </a:r>
          </a:p>
          <a:p>
            <a:r>
              <a:rPr lang="en-IN" dirty="0"/>
              <a:t>Poor feeding, lethargy</a:t>
            </a:r>
          </a:p>
          <a:p>
            <a:r>
              <a:rPr lang="en-IN" dirty="0"/>
              <a:t>Unusually “quiet” baby</a:t>
            </a:r>
          </a:p>
          <a:p>
            <a:r>
              <a:rPr lang="en-IN" dirty="0"/>
              <a:t>Constipation</a:t>
            </a:r>
          </a:p>
          <a:p>
            <a:r>
              <a:rPr lang="en-US" dirty="0"/>
              <a:t>Dry, rough skin</a:t>
            </a:r>
          </a:p>
          <a:p>
            <a:r>
              <a:rPr lang="en-US" dirty="0"/>
              <a:t>Umbilical hernia</a:t>
            </a:r>
            <a:endParaRPr lang="en-IN" dirty="0"/>
          </a:p>
          <a:p>
            <a:r>
              <a:rPr lang="en-IN" dirty="0"/>
              <a:t>Delayed milestones</a:t>
            </a:r>
          </a:p>
          <a:p>
            <a:r>
              <a:rPr lang="en-IN" dirty="0"/>
              <a:t>Delayed dentition</a:t>
            </a:r>
          </a:p>
          <a:p>
            <a:endParaRPr lang="en-IN" dirty="0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3E002634-00BD-4977-A3C6-962CF86D9695}"/>
              </a:ext>
            </a:extLst>
          </p:cNvPr>
          <p:cNvGrpSpPr/>
          <p:nvPr/>
        </p:nvGrpSpPr>
        <p:grpSpPr>
          <a:xfrm>
            <a:off x="6457507" y="2638893"/>
            <a:ext cx="4283968" cy="2304256"/>
            <a:chOff x="4572000" y="1628800"/>
            <a:chExt cx="4283968" cy="2304256"/>
          </a:xfrm>
        </p:grpSpPr>
        <p:pic>
          <p:nvPicPr>
            <p:cNvPr id="5" name="Picture 2" descr="C:\Users\Ganesh\Downloads\20141012125703.jpg">
              <a:extLst>
                <a:ext uri="{FF2B5EF4-FFF2-40B4-BE49-F238E27FC236}">
                  <a16:creationId xmlns:a16="http://schemas.microsoft.com/office/drawing/2014/main" id="{38E805BD-8123-467B-9465-0CB0993125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18710" t="4851" r="31226" b="61550"/>
            <a:stretch>
              <a:fillRect/>
            </a:stretch>
          </p:blipFill>
          <p:spPr bwMode="auto">
            <a:xfrm>
              <a:off x="4572000" y="1628800"/>
              <a:ext cx="2304256" cy="2304256"/>
            </a:xfrm>
            <a:prstGeom prst="rect">
              <a:avLst/>
            </a:prstGeom>
            <a:noFill/>
          </p:spPr>
        </p:pic>
        <p:pic>
          <p:nvPicPr>
            <p:cNvPr id="6" name="Picture 3" descr="C:\Users\Ganesh\Downloads\20141012010715.jpg">
              <a:extLst>
                <a:ext uri="{FF2B5EF4-FFF2-40B4-BE49-F238E27FC236}">
                  <a16:creationId xmlns:a16="http://schemas.microsoft.com/office/drawing/2014/main" id="{F7E6AC3C-3366-4FA3-8DFF-03C1329CC1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12698" t="25850" r="28341" b="12201"/>
            <a:stretch>
              <a:fillRect/>
            </a:stretch>
          </p:blipFill>
          <p:spPr bwMode="auto">
            <a:xfrm>
              <a:off x="6948264" y="1628800"/>
              <a:ext cx="1907704" cy="2297031"/>
            </a:xfrm>
            <a:prstGeom prst="rect">
              <a:avLst/>
            </a:prstGeom>
            <a:noFill/>
          </p:spPr>
        </p:pic>
      </p:grp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69BEB-EB22-4D76-9CAC-481C94297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8C304D-E946-41AE-893C-16991FE52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70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657214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6282"/>
            <a:ext cx="10515600" cy="1325563"/>
          </a:xfrm>
        </p:spPr>
        <p:txBody>
          <a:bodyPr>
            <a:normAutofit/>
          </a:bodyPr>
          <a:lstStyle/>
          <a:p>
            <a:r>
              <a:rPr lang="en-IN" sz="4000" dirty="0"/>
              <a:t>Causes of falsely normal newborn screen</a:t>
            </a:r>
          </a:p>
        </p:txBody>
      </p:sp>
      <p:sp>
        <p:nvSpPr>
          <p:cNvPr id="4" name="Rectangle 3"/>
          <p:cNvSpPr/>
          <p:nvPr/>
        </p:nvSpPr>
        <p:spPr>
          <a:xfrm>
            <a:off x="1991544" y="1534278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solidFill>
                  <a:schemeClr val="bg2"/>
                </a:solidFill>
              </a:rPr>
              <a:t>About 5% cases can be missed despite screening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0049" y="2271122"/>
            <a:ext cx="403988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FF00"/>
                </a:solidFill>
              </a:rPr>
              <a:t>Methodological errors</a:t>
            </a:r>
          </a:p>
          <a:p>
            <a:pPr lvl="1">
              <a:buFont typeface="Arial" pitchFamily="34" charset="0"/>
              <a:buChar char="•"/>
            </a:pPr>
            <a:r>
              <a:rPr lang="en-IN" sz="2400" dirty="0">
                <a:solidFill>
                  <a:schemeClr val="bg1"/>
                </a:solidFill>
              </a:rPr>
              <a:t>Failure of sample collection</a:t>
            </a:r>
          </a:p>
          <a:p>
            <a:pPr lvl="1">
              <a:buFont typeface="Arial" pitchFamily="34" charset="0"/>
              <a:buChar char="•"/>
            </a:pPr>
            <a:r>
              <a:rPr lang="en-IN" sz="2400" dirty="0">
                <a:solidFill>
                  <a:schemeClr val="bg1"/>
                </a:solidFill>
              </a:rPr>
              <a:t>Unsatisfactory samples</a:t>
            </a:r>
          </a:p>
          <a:p>
            <a:pPr lvl="1">
              <a:buFont typeface="Arial" pitchFamily="34" charset="0"/>
              <a:buChar char="•"/>
            </a:pPr>
            <a:r>
              <a:rPr lang="en-IN" sz="2400" dirty="0">
                <a:solidFill>
                  <a:schemeClr val="bg1"/>
                </a:solidFill>
              </a:rPr>
              <a:t>Misinterpretation of samples</a:t>
            </a:r>
          </a:p>
          <a:p>
            <a:pPr lvl="1">
              <a:buFont typeface="Arial" pitchFamily="34" charset="0"/>
              <a:buChar char="•"/>
            </a:pPr>
            <a:r>
              <a:rPr lang="en-IN" sz="2400" dirty="0">
                <a:solidFill>
                  <a:schemeClr val="bg1"/>
                </a:solidFill>
              </a:rPr>
              <a:t>Unsatisfactory recalls</a:t>
            </a:r>
          </a:p>
          <a:p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6280965" y="2344789"/>
            <a:ext cx="403988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>
                <a:solidFill>
                  <a:srgbClr val="FFFF00"/>
                </a:solidFill>
              </a:rPr>
              <a:t>False negative results</a:t>
            </a:r>
          </a:p>
          <a:p>
            <a:pPr lvl="1">
              <a:buFont typeface="Arial" pitchFamily="34" charset="0"/>
              <a:buChar char="•"/>
            </a:pPr>
            <a:r>
              <a:rPr lang="en-IN" sz="2400" dirty="0">
                <a:solidFill>
                  <a:schemeClr val="bg1"/>
                </a:solidFill>
              </a:rPr>
              <a:t>Preterm</a:t>
            </a:r>
          </a:p>
          <a:p>
            <a:pPr lvl="1">
              <a:buFont typeface="Arial" pitchFamily="34" charset="0"/>
              <a:buChar char="•"/>
            </a:pPr>
            <a:r>
              <a:rPr lang="en-IN" sz="2400" dirty="0">
                <a:solidFill>
                  <a:schemeClr val="bg1"/>
                </a:solidFill>
              </a:rPr>
              <a:t>Very low birth weight</a:t>
            </a:r>
          </a:p>
          <a:p>
            <a:pPr lvl="1">
              <a:buFont typeface="Arial" pitchFamily="34" charset="0"/>
              <a:buChar char="•"/>
            </a:pPr>
            <a:r>
              <a:rPr lang="en-IN" sz="2400" dirty="0">
                <a:solidFill>
                  <a:schemeClr val="bg1"/>
                </a:solidFill>
              </a:rPr>
              <a:t>Critically ill newborn</a:t>
            </a:r>
          </a:p>
          <a:p>
            <a:pPr lvl="1">
              <a:buFont typeface="Arial" pitchFamily="34" charset="0"/>
              <a:buChar char="•"/>
            </a:pPr>
            <a:r>
              <a:rPr lang="en-IN" sz="2400" dirty="0">
                <a:solidFill>
                  <a:schemeClr val="bg1"/>
                </a:solidFill>
              </a:rPr>
              <a:t>Post transfusion sample</a:t>
            </a:r>
          </a:p>
          <a:p>
            <a:pPr lvl="1">
              <a:buFont typeface="Arial" pitchFamily="34" charset="0"/>
              <a:buChar char="•"/>
            </a:pPr>
            <a:r>
              <a:rPr lang="en-IN" sz="2400" dirty="0">
                <a:solidFill>
                  <a:schemeClr val="bg1"/>
                </a:solidFill>
              </a:rPr>
              <a:t>Monozygotic twins</a:t>
            </a:r>
          </a:p>
          <a:p>
            <a:endParaRPr lang="en-IN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5E2E6C-0E9B-4DA2-AC6D-8B7A02F716C3}"/>
              </a:ext>
            </a:extLst>
          </p:cNvPr>
          <p:cNvSpPr txBox="1"/>
          <p:nvPr/>
        </p:nvSpPr>
        <p:spPr>
          <a:xfrm>
            <a:off x="524539" y="5572385"/>
            <a:ext cx="11142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FFFF00"/>
                </a:solidFill>
              </a:rPr>
              <a:t>Some cases of ectopic thyroid or dyshormonogenesis can be euthyroid in neonatal period and may manifest later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CCFD3E9-C6AC-4202-AAA5-AF298E17B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4A6B83-8FB9-4888-8D29-54A457E71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71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29B5-BD6C-4212-8258-1FE526B90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FE3B3-33D4-4C61-9B50-EE9030B28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Filter paper samples are reported in whole blood units and should be interpreted accordingly 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The main purpose of newborn screen is to pick up primary CH causing risk of intellectual disability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Prompt evaluation, early and adequate treatment and education  are the keys to success in CH management 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32F3A-9AC1-4124-BB2F-12A47039B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8E73F-3210-4856-818F-02405851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72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4134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CD273-3465-4A99-9969-0B199871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B385C-A093-425F-90E6-224DD22C6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For borderline high TSH (20-40) on screening, the choice of second filter paper screen for TSH vs. venous sample for T4, TSH may be decided based on the clinical setting</a:t>
            </a:r>
          </a:p>
          <a:p>
            <a:r>
              <a:rPr lang="en-IN" dirty="0"/>
              <a:t>In case of borderline high TSH with normal T4, follow up testing can be done after 2 weeks of age, and treatment started if TSH is &gt; 10 on follow up </a:t>
            </a:r>
          </a:p>
          <a:p>
            <a:r>
              <a:rPr lang="en-IN" dirty="0"/>
              <a:t>Second screening is valuable to not miss babies at risk of delayed TSH elevation </a:t>
            </a:r>
          </a:p>
          <a:p>
            <a:r>
              <a:rPr lang="en-IN" dirty="0"/>
              <a:t>If symptoms of CH are seen in babies who have had normal screen, the lab testing should be repeated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43A17-8CB0-47C2-AFBE-BC651051E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E95AE-20A6-4CC5-892A-97399BCD9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73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7728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B0C51-D6E5-479E-ABFE-D8B4F852F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496"/>
            <a:ext cx="10515600" cy="1325563"/>
          </a:xfrm>
        </p:spPr>
        <p:txBody>
          <a:bodyPr/>
          <a:lstStyle/>
          <a:p>
            <a:r>
              <a:rPr lang="en-IN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870E8-4D39-4C67-B377-7F5F9B202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506" y="1338146"/>
            <a:ext cx="10854761" cy="4988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>
                <a:solidFill>
                  <a:srgbClr val="FFFF00"/>
                </a:solidFill>
              </a:rPr>
              <a:t>Module created by</a:t>
            </a:r>
          </a:p>
          <a:p>
            <a:pPr marL="0" indent="0">
              <a:buNone/>
            </a:pPr>
            <a:r>
              <a:rPr lang="en-IN" sz="2400" dirty="0"/>
              <a:t>Ganesh Jevalikar, Riaz I, M Vijayakumar</a:t>
            </a:r>
            <a:endParaRPr lang="en-IN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N" sz="2400" dirty="0">
                <a:solidFill>
                  <a:srgbClr val="FFFF00"/>
                </a:solidFill>
              </a:rPr>
              <a:t>Voiceover by</a:t>
            </a:r>
          </a:p>
          <a:p>
            <a:pPr marL="0" indent="0">
              <a:buNone/>
            </a:pPr>
            <a:r>
              <a:rPr lang="en-IN" sz="2400" dirty="0"/>
              <a:t>Ganesh Jevalikar (for part 1) , Riaz I (for part 2) </a:t>
            </a:r>
          </a:p>
          <a:p>
            <a:pPr marL="0" indent="0">
              <a:buNone/>
            </a:pPr>
            <a:endParaRPr lang="en-IN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N" sz="2400" dirty="0">
                <a:solidFill>
                  <a:srgbClr val="FFFF00"/>
                </a:solidFill>
              </a:rPr>
              <a:t>ISPAE guidelines writing committee</a:t>
            </a:r>
          </a:p>
          <a:p>
            <a:pPr marL="0" indent="0">
              <a:buNone/>
            </a:pPr>
            <a:r>
              <a:rPr lang="en-IN" sz="2400" dirty="0"/>
              <a:t>Meena Desai, Rajni Sharma, Riaz I, </a:t>
            </a:r>
            <a:r>
              <a:rPr lang="en-IN" sz="2400" dirty="0" err="1"/>
              <a:t>Siddhnath</a:t>
            </a:r>
            <a:r>
              <a:rPr lang="en-IN" sz="2400" dirty="0"/>
              <a:t> Sudhanshu, Ruchi Parikh, Vijayalakshmi Bhatia</a:t>
            </a:r>
          </a:p>
          <a:p>
            <a:pPr marL="0" indent="0">
              <a:buNone/>
            </a:pPr>
            <a:r>
              <a:rPr lang="en-IN" sz="2400" dirty="0">
                <a:solidFill>
                  <a:srgbClr val="FFFF00"/>
                </a:solidFill>
              </a:rPr>
              <a:t>ISPAE guidelines editorial committee</a:t>
            </a:r>
          </a:p>
          <a:p>
            <a:pPr marL="0" indent="0">
              <a:buNone/>
            </a:pPr>
            <a:r>
              <a:rPr lang="en-IN" sz="2400" dirty="0"/>
              <a:t>Girish Gupta, Ganesh Jevalikar, Sarah Mathai, PSN Menon, P Raghupathy, Sudha Rao, Anju Seth, Anna Simon, M Vijayakumar, Anju Virmani </a:t>
            </a:r>
          </a:p>
          <a:p>
            <a:endParaRPr lang="en-IN" sz="2400" dirty="0"/>
          </a:p>
          <a:p>
            <a:pPr marL="0" indent="0">
              <a:buNone/>
            </a:pPr>
            <a:endParaRPr lang="en-IN" sz="2400" dirty="0"/>
          </a:p>
          <a:p>
            <a:endParaRPr lang="en-IN" sz="2400" dirty="0"/>
          </a:p>
          <a:p>
            <a:pPr marL="0" indent="0">
              <a:buNone/>
            </a:pPr>
            <a:endParaRPr lang="en-IN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E5210-6BEE-40AB-9EC2-F5B404842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BF841-60E2-43B9-A26E-E36091028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74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0456009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FF57CE-FEA1-42D9-BB9C-E99F60E38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182"/>
            <a:ext cx="10515600" cy="1325563"/>
          </a:xfrm>
        </p:spPr>
        <p:txBody>
          <a:bodyPr/>
          <a:lstStyle/>
          <a:p>
            <a:r>
              <a:rPr lang="en-IN" dirty="0"/>
              <a:t>Thank you!</a:t>
            </a:r>
          </a:p>
        </p:txBody>
      </p:sp>
      <p:pic>
        <p:nvPicPr>
          <p:cNvPr id="7" name="Picture 2" descr="Image result for ISPAE">
            <a:extLst>
              <a:ext uri="{FF2B5EF4-FFF2-40B4-BE49-F238E27FC236}">
                <a16:creationId xmlns:a16="http://schemas.microsoft.com/office/drawing/2014/main" id="{510F6A37-049D-408E-82FC-1AF34A66E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662" y="1662138"/>
            <a:ext cx="2310675" cy="23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BD79D8-494C-4C50-AE13-1604ECCF19E2}"/>
              </a:ext>
            </a:extLst>
          </p:cNvPr>
          <p:cNvSpPr txBox="1"/>
          <p:nvPr/>
        </p:nvSpPr>
        <p:spPr>
          <a:xfrm>
            <a:off x="2536370" y="4604656"/>
            <a:ext cx="6901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www.ispae.org.in</a:t>
            </a:r>
            <a:r>
              <a:rPr lang="en-IN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15FA71-B609-4D10-B691-C1E295389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155CEB-7E8D-4D67-B71C-F4E4C4496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75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86225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1C810-9211-4C9A-B56A-19CB48250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9" y="113310"/>
            <a:ext cx="11183983" cy="1325563"/>
          </a:xfrm>
        </p:spPr>
        <p:txBody>
          <a:bodyPr/>
          <a:lstStyle/>
          <a:p>
            <a:r>
              <a:rPr lang="en-IN" dirty="0"/>
              <a:t>Rationale for </a:t>
            </a:r>
            <a:r>
              <a:rPr lang="en-IN" dirty="0" err="1"/>
              <a:t>newborn</a:t>
            </a:r>
            <a:r>
              <a:rPr lang="en-IN" dirty="0"/>
              <a:t> screening of 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92B77-236C-46AD-8E1E-EE49A9F7E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368" y="1332299"/>
            <a:ext cx="11064240" cy="4667250"/>
          </a:xfrm>
        </p:spPr>
        <p:txBody>
          <a:bodyPr>
            <a:normAutofit fontScale="92500"/>
          </a:bodyPr>
          <a:lstStyle/>
          <a:p>
            <a:r>
              <a:rPr lang="en-IN" dirty="0"/>
              <a:t>Common disorder – more common in India than developed countries</a:t>
            </a:r>
          </a:p>
          <a:p>
            <a:pPr lvl="1">
              <a:lnSpc>
                <a:spcPct val="120000"/>
              </a:lnSpc>
            </a:pPr>
            <a:r>
              <a:rPr lang="en-IN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CH- 1 in 1000-1500</a:t>
            </a:r>
            <a:r>
              <a:rPr lang="en-IN" baseline="30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1,2</a:t>
            </a:r>
            <a:endParaRPr lang="en-IN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r>
              <a:rPr lang="en-IN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Phenylketonuria- 1 in 10,000</a:t>
            </a:r>
          </a:p>
          <a:p>
            <a:pPr lvl="1">
              <a:lnSpc>
                <a:spcPct val="120000"/>
              </a:lnSpc>
            </a:pPr>
            <a:r>
              <a:rPr lang="en-IN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Classic CAH- 1 in 15,000</a:t>
            </a:r>
          </a:p>
          <a:p>
            <a:pPr lvl="1">
              <a:lnSpc>
                <a:spcPct val="120000"/>
              </a:lnSpc>
            </a:pPr>
            <a:r>
              <a:rPr lang="en-IN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Galactosemia- 1 in 60,000</a:t>
            </a:r>
          </a:p>
          <a:p>
            <a:pPr>
              <a:lnSpc>
                <a:spcPct val="120000"/>
              </a:lnSpc>
            </a:pPr>
            <a:r>
              <a:rPr lang="en-IN" dirty="0"/>
              <a:t>Screening method (TSH) cheap and easily available </a:t>
            </a:r>
          </a:p>
          <a:p>
            <a:pPr>
              <a:lnSpc>
                <a:spcPct val="120000"/>
              </a:lnSpc>
            </a:pPr>
            <a:r>
              <a:rPr lang="en-IN" dirty="0"/>
              <a:t>Highly effective and relatively inexpensive treatment</a:t>
            </a:r>
          </a:p>
          <a:p>
            <a:pPr>
              <a:lnSpc>
                <a:spcPct val="120000"/>
              </a:lnSpc>
            </a:pPr>
            <a:r>
              <a:rPr lang="en-IN" dirty="0"/>
              <a:t>Benefit of treating at least 10 times more than the cost of screening</a:t>
            </a:r>
            <a:r>
              <a:rPr lang="en-IN" baseline="30000" dirty="0"/>
              <a:t>3</a:t>
            </a:r>
            <a:r>
              <a:rPr lang="en-IN" dirty="0"/>
              <a:t> </a:t>
            </a:r>
          </a:p>
          <a:p>
            <a:pPr>
              <a:lnSpc>
                <a:spcPct val="120000"/>
              </a:lnSpc>
            </a:pPr>
            <a:endParaRPr lang="en-IN" dirty="0"/>
          </a:p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8E9CBE-E090-451D-B449-68AB32DC2C1E}"/>
              </a:ext>
            </a:extLst>
          </p:cNvPr>
          <p:cNvSpPr txBox="1"/>
          <p:nvPr/>
        </p:nvSpPr>
        <p:spPr>
          <a:xfrm>
            <a:off x="964096" y="5701269"/>
            <a:ext cx="968071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aseline="30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IN" sz="1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ICMR Task Force on Inherited Metabolic Disorders. Indian J Pediatr. 2018; 85:935-40, </a:t>
            </a:r>
            <a:endParaRPr lang="en-IN" sz="14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IN" sz="1400" baseline="30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</a:t>
            </a:r>
            <a:r>
              <a:rPr lang="en-IN" sz="1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Mathai S et al, Abstract presented at 8th Asia Pacific Regional Meeting of the International Society for Neonatal Screening. New Delhi, Sep 2013, </a:t>
            </a:r>
            <a:r>
              <a:rPr lang="en-IN" sz="1400" baseline="30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3</a:t>
            </a:r>
            <a:r>
              <a:rPr lang="en-IN" sz="1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Geelhoed EA, J Pediatr Child Health 2005; 41:575-9</a:t>
            </a:r>
          </a:p>
          <a:p>
            <a:endParaRPr lang="en-IN" sz="16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9B7DE-9E1A-41FD-BBCD-2BBACEE7C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1123" y="6449756"/>
            <a:ext cx="4739147" cy="408244"/>
          </a:xfrm>
        </p:spPr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726776-1692-4520-B79D-5560E1168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5157" y="6410739"/>
            <a:ext cx="2870591" cy="310736"/>
          </a:xfrm>
        </p:spPr>
        <p:txBody>
          <a:bodyPr/>
          <a:lstStyle/>
          <a:p>
            <a:fld id="{DFB8FAE3-D29C-468E-822B-015742649C39}" type="slidenum">
              <a:rPr lang="en-IN" smtClean="0"/>
              <a:pPr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9137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762A7B-A36A-4FC4-8C46-EB0219384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Fetal</a:t>
            </a:r>
            <a:r>
              <a:rPr lang="en-IN" dirty="0">
                <a:solidFill>
                  <a:srgbClr val="FFFF00"/>
                </a:solidFill>
              </a:rPr>
              <a:t> and newborn thyroid physiology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2D3624-5DF7-4578-9C8C-3820E656F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© 2018  Indian Society for Pediatric and Adolescent Endocrinology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C0447-2D9F-4BF3-B65A-E4519BECC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FAE3-D29C-468E-822B-015742649C39}" type="slidenum">
              <a:rPr lang="en-IN" smtClean="0"/>
              <a:pPr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40390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5163</Words>
  <Application>Microsoft Office PowerPoint</Application>
  <PresentationFormat>Widescreen</PresentationFormat>
  <Paragraphs>758</Paragraphs>
  <Slides>75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1" baseType="lpstr">
      <vt:lpstr>Arial</vt:lpstr>
      <vt:lpstr>Arial Black</vt:lpstr>
      <vt:lpstr>Arial Bold</vt:lpstr>
      <vt:lpstr>Calibri</vt:lpstr>
      <vt:lpstr>Wingdings</vt:lpstr>
      <vt:lpstr>Office Theme</vt:lpstr>
      <vt:lpstr>Newborn Screening for Congenital Hypothyroidism – I </vt:lpstr>
      <vt:lpstr>PowerPoint Presentation</vt:lpstr>
      <vt:lpstr>  </vt:lpstr>
      <vt:lpstr>  </vt:lpstr>
      <vt:lpstr>Learning objectives</vt:lpstr>
      <vt:lpstr>Introduction</vt:lpstr>
      <vt:lpstr>Inverse relationship between age at clinical diagnosis of CH and IQ outcome </vt:lpstr>
      <vt:lpstr>Rationale for newborn screening of CH</vt:lpstr>
      <vt:lpstr>Fetal and newborn thyroid physiology</vt:lpstr>
      <vt:lpstr>Thyroid physiology in fetus</vt:lpstr>
      <vt:lpstr>Neonatal thyroid physiology </vt:lpstr>
      <vt:lpstr>Practical aspects of sampling</vt:lpstr>
      <vt:lpstr>Which sample should be collected? </vt:lpstr>
      <vt:lpstr>Timing of the sample</vt:lpstr>
      <vt:lpstr>How to collect the sample? </vt:lpstr>
      <vt:lpstr>Which test to be performed? </vt:lpstr>
      <vt:lpstr>Second sample for screening </vt:lpstr>
      <vt:lpstr>Interpretation of screening and confirmatory sample</vt:lpstr>
      <vt:lpstr>Whole blood vs. serum units of TSH </vt:lpstr>
      <vt:lpstr>Interpretation of screening results </vt:lpstr>
      <vt:lpstr>Interpretation of confirmatory sample</vt:lpstr>
      <vt:lpstr>Borderline thyroid function</vt:lpstr>
      <vt:lpstr>Evaluation of primary CH </vt:lpstr>
      <vt:lpstr>Evaluation of primary CH</vt:lpstr>
      <vt:lpstr>Etiology</vt:lpstr>
      <vt:lpstr>Thyroid imaging</vt:lpstr>
      <vt:lpstr>Identifying etiology using thyroid imaging</vt:lpstr>
      <vt:lpstr>Thyroid scan </vt:lpstr>
      <vt:lpstr>Treatment &amp; follow up  </vt:lpstr>
      <vt:lpstr>Treatment</vt:lpstr>
      <vt:lpstr> Further biochemical follow up</vt:lpstr>
      <vt:lpstr>Reference range - neonatal period</vt:lpstr>
      <vt:lpstr>Reference range - post neonatal period</vt:lpstr>
      <vt:lpstr> Follow up </vt:lpstr>
      <vt:lpstr>High TSH in follow up</vt:lpstr>
      <vt:lpstr>Rechecking for permanency of CH </vt:lpstr>
      <vt:lpstr>Conclusions</vt:lpstr>
      <vt:lpstr>Conclusions</vt:lpstr>
      <vt:lpstr>Conclusions</vt:lpstr>
      <vt:lpstr>Conclusions</vt:lpstr>
      <vt:lpstr>Acknowledgements</vt:lpstr>
      <vt:lpstr>Thank you!</vt:lpstr>
      <vt:lpstr>Newborn Screening for Congenital Hypothyroidism – II  (case scenarios) </vt:lpstr>
      <vt:lpstr>Case 1 </vt:lpstr>
      <vt:lpstr>Case 1 </vt:lpstr>
      <vt:lpstr>Case 2 </vt:lpstr>
      <vt:lpstr>Interpretation of screening results </vt:lpstr>
      <vt:lpstr>Case 2: follow up </vt:lpstr>
      <vt:lpstr>Case 2: Confirmatory sample </vt:lpstr>
      <vt:lpstr>Evaluation</vt:lpstr>
      <vt:lpstr>Case 2 : Treatment</vt:lpstr>
      <vt:lpstr>Follow up </vt:lpstr>
      <vt:lpstr> Further biochemical follow up</vt:lpstr>
      <vt:lpstr>Follow up after 6 months</vt:lpstr>
      <vt:lpstr>High TSH in follow up</vt:lpstr>
      <vt:lpstr>Rechecking for permanency of CH </vt:lpstr>
      <vt:lpstr>Case 3 </vt:lpstr>
      <vt:lpstr>Interpretation of screening results </vt:lpstr>
      <vt:lpstr>Follow up: case 3</vt:lpstr>
      <vt:lpstr>Case 3: Borderline high TSH, normal T4  </vt:lpstr>
      <vt:lpstr>Case 3: Follow up </vt:lpstr>
      <vt:lpstr>Case 4 </vt:lpstr>
      <vt:lpstr>Differential diagnosis of low T4 and normal TSH </vt:lpstr>
      <vt:lpstr>Approach to isolated low T4 and normal TSH</vt:lpstr>
      <vt:lpstr>Case 4 </vt:lpstr>
      <vt:lpstr>Second screening </vt:lpstr>
      <vt:lpstr>Case 4 follow up </vt:lpstr>
      <vt:lpstr>Subclinical hypothyroidism in Down syndrome</vt:lpstr>
      <vt:lpstr>Case 5</vt:lpstr>
      <vt:lpstr>Symptoms of CH </vt:lpstr>
      <vt:lpstr>Causes of falsely normal newborn screen</vt:lpstr>
      <vt:lpstr>Conclusions</vt:lpstr>
      <vt:lpstr>Conclusions</vt:lpstr>
      <vt:lpstr>Acknowledgements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2018-12-17T04:16:07Z</dcterms:created>
  <dcterms:modified xsi:type="dcterms:W3CDTF">2018-12-31T10:39:34Z</dcterms:modified>
</cp:coreProperties>
</file>